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embeddedFontLst>
    <p:embeddedFont>
      <p:font typeface="Montserrat SemiBold"/>
      <p:regular r:id="rId31"/>
      <p:bold r:id="rId32"/>
      <p:italic r:id="rId33"/>
      <p:boldItalic r:id="rId34"/>
    </p:embeddedFont>
    <p:embeddedFont>
      <p:font typeface="Montserrat"/>
      <p:bold r:id="rId35"/>
      <p:boldItalic r:id="rId36"/>
    </p:embeddedFont>
    <p:embeddedFont>
      <p:font typeface="Nunito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C58FF8-CDF8-4FCE-8197-2B1A6C55DF88}">
  <a:tblStyle styleId="{62C58FF8-CDF8-4FCE-8197-2B1A6C55DF8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Sans-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ontserratSemiBold-regular.fntdata"/><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MontserratSemiBold-italic.fntdata"/><Relationship Id="rId10" Type="http://schemas.openxmlformats.org/officeDocument/2006/relationships/slide" Target="slides/slide3.xml"/><Relationship Id="rId32" Type="http://schemas.openxmlformats.org/officeDocument/2006/relationships/font" Target="fonts/MontserratSemiBold-bold.fntdata"/><Relationship Id="rId13" Type="http://schemas.openxmlformats.org/officeDocument/2006/relationships/slide" Target="slides/slide6.xml"/><Relationship Id="rId35" Type="http://schemas.openxmlformats.org/officeDocument/2006/relationships/font" Target="fonts/Montserrat-bold.fntdata"/><Relationship Id="rId12" Type="http://schemas.openxmlformats.org/officeDocument/2006/relationships/slide" Target="slides/slide5.xml"/><Relationship Id="rId34" Type="http://schemas.openxmlformats.org/officeDocument/2006/relationships/font" Target="fonts/MontserratSemiBold-boldItalic.fntdata"/><Relationship Id="rId15" Type="http://schemas.openxmlformats.org/officeDocument/2006/relationships/slide" Target="slides/slide8.xml"/><Relationship Id="rId37" Type="http://schemas.openxmlformats.org/officeDocument/2006/relationships/font" Target="fonts/NunitoSans-regular.fntdata"/><Relationship Id="rId14" Type="http://schemas.openxmlformats.org/officeDocument/2006/relationships/slide" Target="slides/slide7.xml"/><Relationship Id="rId36" Type="http://schemas.openxmlformats.org/officeDocument/2006/relationships/font" Target="fonts/Montserrat-boldItalic.fntdata"/><Relationship Id="rId17" Type="http://schemas.openxmlformats.org/officeDocument/2006/relationships/slide" Target="slides/slide10.xml"/><Relationship Id="rId39" Type="http://schemas.openxmlformats.org/officeDocument/2006/relationships/font" Target="fonts/NunitoSans-italic.fntdata"/><Relationship Id="rId16" Type="http://schemas.openxmlformats.org/officeDocument/2006/relationships/slide" Target="slides/slide9.xml"/><Relationship Id="rId38" Type="http://schemas.openxmlformats.org/officeDocument/2006/relationships/font" Target="fonts/NunitoSans-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6663ed09a5_1_7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27" name="Google Shape;127;g26663ed09a5_1_7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1.7.2013</a:t>
            </a:r>
            <a:endParaRPr/>
          </a:p>
        </p:txBody>
      </p:sp>
      <p:sp>
        <p:nvSpPr>
          <p:cNvPr id="128" name="Google Shape;128;g26663ed09a5_1_7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g26663ed09a5_1_7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g26663ed09a5_1_7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31" name="Google Shape;131;g26663ed09a5_1_7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6ebef9b141_0_17: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Montserrat SemiBold"/>
              <a:buChar char="-"/>
            </a:pPr>
            <a:r>
              <a:rPr lang="en" sz="1200">
                <a:solidFill>
                  <a:schemeClr val="dk1"/>
                </a:solidFill>
                <a:latin typeface="Montserrat SemiBold"/>
                <a:ea typeface="Montserrat SemiBold"/>
                <a:cs typeface="Montserrat SemiBold"/>
                <a:sym typeface="Montserrat SemiBold"/>
              </a:rPr>
              <a:t>DBias accuracy: 0.53</a:t>
            </a:r>
            <a:endParaRPr sz="1200">
              <a:solidFill>
                <a:schemeClr val="dk1"/>
              </a:solidFill>
              <a:latin typeface="Montserrat SemiBold"/>
              <a:ea typeface="Montserrat SemiBold"/>
              <a:cs typeface="Montserrat SemiBold"/>
              <a:sym typeface="Montserrat SemiBold"/>
            </a:endParaRPr>
          </a:p>
          <a:p>
            <a:pPr indent="-304800" lvl="0" marL="457200" rtl="0" algn="l">
              <a:spcBef>
                <a:spcPts val="0"/>
              </a:spcBef>
              <a:spcAft>
                <a:spcPts val="0"/>
              </a:spcAft>
              <a:buClr>
                <a:schemeClr val="dk1"/>
              </a:buClr>
              <a:buSzPts val="1200"/>
              <a:buFont typeface="Montserrat SemiBold"/>
              <a:buChar char="-"/>
            </a:pPr>
            <a:r>
              <a:rPr lang="en" sz="1200">
                <a:solidFill>
                  <a:schemeClr val="dk1"/>
                </a:solidFill>
                <a:latin typeface="Montserrat SemiBold"/>
                <a:ea typeface="Montserrat SemiBold"/>
                <a:cs typeface="Montserrat SemiBold"/>
                <a:sym typeface="Montserrat SemiBold"/>
              </a:rPr>
              <a:t>BERT: 0.67</a:t>
            </a:r>
            <a:endParaRPr sz="1200">
              <a:solidFill>
                <a:schemeClr val="dk1"/>
              </a:solidFill>
              <a:latin typeface="Montserrat SemiBold"/>
              <a:ea typeface="Montserrat SemiBold"/>
              <a:cs typeface="Montserrat SemiBold"/>
              <a:sym typeface="Montserrat SemiBold"/>
            </a:endParaRPr>
          </a:p>
          <a:p>
            <a:pPr indent="-304800" lvl="0" marL="457200" rtl="0" algn="l">
              <a:lnSpc>
                <a:spcPct val="150017"/>
              </a:lnSpc>
              <a:spcBef>
                <a:spcPts val="0"/>
              </a:spcBef>
              <a:spcAft>
                <a:spcPts val="0"/>
              </a:spcAft>
              <a:buClr>
                <a:schemeClr val="dk1"/>
              </a:buClr>
              <a:buSzPts val="1200"/>
              <a:buFont typeface="Montserrat SemiBold"/>
              <a:buChar char="-"/>
            </a:pPr>
            <a:r>
              <a:rPr lang="en" sz="1000">
                <a:solidFill>
                  <a:schemeClr val="dk1"/>
                </a:solidFill>
                <a:latin typeface="Montserrat SemiBold"/>
                <a:ea typeface="Montserrat SemiBold"/>
                <a:cs typeface="Montserrat SemiBold"/>
                <a:sym typeface="Montserrat SemiBold"/>
              </a:rPr>
              <a:t>Reduced number of bias labels due to redundancy amongst some</a:t>
            </a:r>
            <a:endParaRPr sz="1000">
              <a:solidFill>
                <a:schemeClr val="dk1"/>
              </a:solidFill>
              <a:latin typeface="Montserrat SemiBold"/>
              <a:ea typeface="Montserrat SemiBold"/>
              <a:cs typeface="Montserrat SemiBold"/>
              <a:sym typeface="Montserrat SemiBold"/>
            </a:endParaRPr>
          </a:p>
          <a:p>
            <a:pPr indent="0" lvl="0" marL="0" rtl="0" algn="l">
              <a:lnSpc>
                <a:spcPct val="150017"/>
              </a:lnSpc>
              <a:spcBef>
                <a:spcPts val="0"/>
              </a:spcBef>
              <a:spcAft>
                <a:spcPts val="0"/>
              </a:spcAft>
              <a:buNone/>
            </a:pPr>
            <a:r>
              <a:rPr lang="en" sz="1000">
                <a:solidFill>
                  <a:schemeClr val="dk1"/>
                </a:solidFill>
                <a:latin typeface="Montserrat SemiBold"/>
                <a:ea typeface="Montserrat SemiBold"/>
                <a:cs typeface="Montserrat SemiBold"/>
                <a:sym typeface="Montserrat SemiBold"/>
              </a:rPr>
              <a:t>Maybe do clustering on Hate Speech and Gender Bias train encodings to see if there's features in these that are super similar to those of the Racial Bias encodings</a:t>
            </a:r>
            <a:endParaRPr sz="1000">
              <a:solidFill>
                <a:schemeClr val="dk1"/>
              </a:solidFill>
              <a:latin typeface="Montserrat SemiBold"/>
              <a:ea typeface="Montserrat SemiBold"/>
              <a:cs typeface="Montserrat SemiBold"/>
              <a:sym typeface="Montserrat SemiBold"/>
            </a:endParaRPr>
          </a:p>
          <a:p>
            <a:pPr indent="0" lvl="0" marL="0" rtl="0" algn="l">
              <a:lnSpc>
                <a:spcPct val="150017"/>
              </a:lnSpc>
              <a:spcBef>
                <a:spcPts val="0"/>
              </a:spcBef>
              <a:spcAft>
                <a:spcPts val="0"/>
              </a:spcAft>
              <a:buNone/>
            </a:pPr>
            <a:r>
              <a:t/>
            </a:r>
            <a:endParaRPr sz="1000">
              <a:solidFill>
                <a:schemeClr val="dk1"/>
              </a:solidFill>
              <a:latin typeface="Montserrat SemiBold"/>
              <a:ea typeface="Montserrat SemiBold"/>
              <a:cs typeface="Montserrat SemiBold"/>
              <a:sym typeface="Montserrat SemiBold"/>
            </a:endParaRPr>
          </a:p>
        </p:txBody>
      </p:sp>
      <p:sp>
        <p:nvSpPr>
          <p:cNvPr id="227" name="Google Shape;227;g26ebef9b141_0_17: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6e88316320_0_0: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0" lvl="0" marL="0" rtl="0" algn="l">
              <a:lnSpc>
                <a:spcPct val="150017"/>
              </a:lnSpc>
              <a:spcBef>
                <a:spcPts val="0"/>
              </a:spcBef>
              <a:spcAft>
                <a:spcPts val="0"/>
              </a:spcAft>
              <a:buNone/>
            </a:pPr>
            <a:r>
              <a:t/>
            </a:r>
            <a:endParaRPr sz="1000">
              <a:solidFill>
                <a:schemeClr val="dk1"/>
              </a:solidFill>
              <a:latin typeface="Montserrat SemiBold"/>
              <a:ea typeface="Montserrat SemiBold"/>
              <a:cs typeface="Montserrat SemiBold"/>
              <a:sym typeface="Montserrat SemiBold"/>
            </a:endParaRPr>
          </a:p>
        </p:txBody>
      </p:sp>
      <p:sp>
        <p:nvSpPr>
          <p:cNvPr id="235" name="Google Shape;235;g26e88316320_0_0: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caa95de003_2_1: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Montserrat SemiBold"/>
              <a:buChar char="-"/>
            </a:pPr>
            <a:r>
              <a:rPr lang="en" sz="1200">
                <a:solidFill>
                  <a:schemeClr val="dk1"/>
                </a:solidFill>
                <a:latin typeface="Montserrat SemiBold"/>
                <a:ea typeface="Montserrat SemiBold"/>
                <a:cs typeface="Montserrat SemiBold"/>
                <a:sym typeface="Montserrat SemiBold"/>
              </a:rPr>
              <a:t>DBias accuracy: 0.53</a:t>
            </a:r>
            <a:endParaRPr sz="1200">
              <a:solidFill>
                <a:schemeClr val="dk1"/>
              </a:solidFill>
              <a:latin typeface="Montserrat SemiBold"/>
              <a:ea typeface="Montserrat SemiBold"/>
              <a:cs typeface="Montserrat SemiBold"/>
              <a:sym typeface="Montserrat SemiBold"/>
            </a:endParaRPr>
          </a:p>
          <a:p>
            <a:pPr indent="-304800" lvl="0" marL="457200" rtl="0" algn="l">
              <a:spcBef>
                <a:spcPts val="0"/>
              </a:spcBef>
              <a:spcAft>
                <a:spcPts val="0"/>
              </a:spcAft>
              <a:buClr>
                <a:schemeClr val="dk1"/>
              </a:buClr>
              <a:buSzPts val="1200"/>
              <a:buFont typeface="Montserrat SemiBold"/>
              <a:buChar char="-"/>
            </a:pPr>
            <a:r>
              <a:rPr lang="en" sz="1200">
                <a:solidFill>
                  <a:schemeClr val="dk1"/>
                </a:solidFill>
                <a:latin typeface="Montserrat SemiBold"/>
                <a:ea typeface="Montserrat SemiBold"/>
                <a:cs typeface="Montserrat SemiBold"/>
                <a:sym typeface="Montserrat SemiBold"/>
              </a:rPr>
              <a:t>BERT: 0.67</a:t>
            </a:r>
            <a:endParaRPr sz="1200">
              <a:solidFill>
                <a:schemeClr val="dk1"/>
              </a:solidFill>
              <a:latin typeface="Montserrat SemiBold"/>
              <a:ea typeface="Montserrat SemiBold"/>
              <a:cs typeface="Montserrat SemiBold"/>
              <a:sym typeface="Montserrat SemiBold"/>
            </a:endParaRPr>
          </a:p>
          <a:p>
            <a:pPr indent="-304800" lvl="0" marL="457200" rtl="0" algn="l">
              <a:lnSpc>
                <a:spcPct val="150017"/>
              </a:lnSpc>
              <a:spcBef>
                <a:spcPts val="0"/>
              </a:spcBef>
              <a:spcAft>
                <a:spcPts val="0"/>
              </a:spcAft>
              <a:buClr>
                <a:schemeClr val="dk1"/>
              </a:buClr>
              <a:buSzPts val="1200"/>
              <a:buFont typeface="Montserrat SemiBold"/>
              <a:buChar char="-"/>
            </a:pPr>
            <a:r>
              <a:rPr lang="en" sz="1000">
                <a:solidFill>
                  <a:schemeClr val="dk1"/>
                </a:solidFill>
                <a:latin typeface="Montserrat SemiBold"/>
                <a:ea typeface="Montserrat SemiBold"/>
                <a:cs typeface="Montserrat SemiBold"/>
                <a:sym typeface="Montserrat SemiBold"/>
              </a:rPr>
              <a:t>Reduced number of bias labels due to redundancy amongst some</a:t>
            </a:r>
            <a:endParaRPr sz="1000">
              <a:solidFill>
                <a:schemeClr val="dk1"/>
              </a:solidFill>
              <a:latin typeface="Montserrat SemiBold"/>
              <a:ea typeface="Montserrat SemiBold"/>
              <a:cs typeface="Montserrat SemiBold"/>
              <a:sym typeface="Montserrat SemiBold"/>
            </a:endParaRPr>
          </a:p>
          <a:p>
            <a:pPr indent="0" lvl="0" marL="0" rtl="0" algn="l">
              <a:lnSpc>
                <a:spcPct val="150017"/>
              </a:lnSpc>
              <a:spcBef>
                <a:spcPts val="0"/>
              </a:spcBef>
              <a:spcAft>
                <a:spcPts val="0"/>
              </a:spcAft>
              <a:buNone/>
            </a:pPr>
            <a:r>
              <a:rPr lang="en" sz="1000">
                <a:solidFill>
                  <a:schemeClr val="dk1"/>
                </a:solidFill>
                <a:latin typeface="Montserrat SemiBold"/>
                <a:ea typeface="Montserrat SemiBold"/>
                <a:cs typeface="Montserrat SemiBold"/>
                <a:sym typeface="Montserrat SemiBold"/>
              </a:rPr>
              <a:t>Maybe do clustering on Hate Speech and Gender Bias train encodings to see if there's features in these that are super similar to those of the Racial Bias encodings</a:t>
            </a:r>
            <a:endParaRPr sz="1000">
              <a:solidFill>
                <a:schemeClr val="dk1"/>
              </a:solidFill>
              <a:latin typeface="Montserrat SemiBold"/>
              <a:ea typeface="Montserrat SemiBold"/>
              <a:cs typeface="Montserrat SemiBold"/>
              <a:sym typeface="Montserrat SemiBold"/>
            </a:endParaRPr>
          </a:p>
          <a:p>
            <a:pPr indent="0" lvl="0" marL="0" rtl="0" algn="l">
              <a:lnSpc>
                <a:spcPct val="150017"/>
              </a:lnSpc>
              <a:spcBef>
                <a:spcPts val="0"/>
              </a:spcBef>
              <a:spcAft>
                <a:spcPts val="0"/>
              </a:spcAft>
              <a:buNone/>
            </a:pPr>
            <a:r>
              <a:t/>
            </a:r>
            <a:endParaRPr sz="1000">
              <a:solidFill>
                <a:schemeClr val="dk1"/>
              </a:solidFill>
              <a:latin typeface="Montserrat SemiBold"/>
              <a:ea typeface="Montserrat SemiBold"/>
              <a:cs typeface="Montserrat SemiBold"/>
              <a:sym typeface="Montserrat SemiBold"/>
            </a:endParaRPr>
          </a:p>
        </p:txBody>
      </p:sp>
      <p:sp>
        <p:nvSpPr>
          <p:cNvPr id="261" name="Google Shape;261;g2caa95de003_2_1: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ca60db89c1_0_9: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u="sng">
                <a:solidFill>
                  <a:schemeClr val="dk1"/>
                </a:solidFill>
              </a:rPr>
              <a:t>Slide 13 (Dataset Exploration- MBIB Dataset)</a:t>
            </a:r>
            <a:r>
              <a:rPr lang="en">
                <a:solidFill>
                  <a:schemeClr val="dk1"/>
                </a:solidFill>
              </a:rPr>
              <a:t>: The task of classifying bias in text isn’t the most straightforward method. We aimed to use machine learning for this task, for which we needed a dataset containing texts labeled by bias types. We found ourselves limited by the options publicly available, but found some luck with the Media Bias Identification Benchmark.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MBIB is a text dataset compiled by a group of researchers that aims to group texts into different types of media bias. Comprised of 22 different data sources, this dataset contains 480,000 pieces of text, ranging from 10 token sentences to 400 token paragraphs. They are labeled into different types of biases, which are Linguistic Bias, Hate Speech, Gender Bias, Political Bias, Racial Bias, and Fake News, of which you’ll find the distribution here. Some data cleaning was required to fix grammatical errors and removing any formatting in a paragraph, such as a capital BREAKING at the beginning.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Even though it is the first unified benchmark aimed to classify texts based on bias that we’ve seen, it is not perfect. </a:t>
            </a:r>
            <a:r>
              <a:rPr lang="en">
                <a:solidFill>
                  <a:srgbClr val="FF0000"/>
                </a:solidFill>
              </a:rPr>
              <a:t>Here are some examples. </a:t>
            </a:r>
            <a:endParaRPr sz="1200">
              <a:solidFill>
                <a:schemeClr val="dk1"/>
              </a:solidFill>
              <a:latin typeface="Montserrat SemiBold"/>
              <a:ea typeface="Montserrat SemiBold"/>
              <a:cs typeface="Montserrat SemiBold"/>
              <a:sym typeface="Montserrat SemiBold"/>
            </a:endParaRPr>
          </a:p>
        </p:txBody>
      </p:sp>
      <p:sp>
        <p:nvSpPr>
          <p:cNvPr id="273" name="Google Shape;273;g2ca60db89c1_0_9: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ca60db89c1_0_0: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You’ll see here one example per Bias Type, but I’ll only walk through a couple. State the Fake News example. State the Gender Bias example.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Here’s another so-called Gender Bias example… “example” … Even though it doesn’t sound like there’s any Gender Bias in here, it was labeled as such. Similar to this example, there were many other cases of mislabeling. We understood that’s a limitation of the data, as there’s no way to catch all those cases. </a:t>
            </a:r>
            <a:r>
              <a:rPr lang="en">
                <a:solidFill>
                  <a:srgbClr val="FF0000"/>
                </a:solidFill>
              </a:rPr>
              <a:t>We nevertheless moved forward with this dataset and proceeded to modeling.</a:t>
            </a:r>
            <a:endParaRPr sz="1200">
              <a:solidFill>
                <a:schemeClr val="dk1"/>
              </a:solidFill>
              <a:latin typeface="Montserrat SemiBold"/>
              <a:ea typeface="Montserrat SemiBold"/>
              <a:cs typeface="Montserrat SemiBold"/>
              <a:sym typeface="Montserrat SemiBold"/>
            </a:endParaRPr>
          </a:p>
        </p:txBody>
      </p:sp>
      <p:sp>
        <p:nvSpPr>
          <p:cNvPr id="283" name="Google Shape;283;g2ca60db89c1_0_0: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cc88e1fd42_0_43: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u="sng">
                <a:solidFill>
                  <a:schemeClr val="dk1"/>
                </a:solidFill>
              </a:rPr>
              <a:t>Slide 15 (Initial Modeling)</a:t>
            </a:r>
            <a:r>
              <a:rPr lang="en">
                <a:solidFill>
                  <a:schemeClr val="dk1"/>
                </a:solidFill>
              </a:rPr>
              <a:t>: Our main goal was to build a model that can take an input sentence, classify it into one of the bias labels with a bias score. The score indicates how much the text leans towards the specific bias it is predicted to be.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started simple with an out-of-box ChatGPT model to task it with bias classification for a given piece of text. </a:t>
            </a:r>
            <a:endParaRPr sz="1200">
              <a:solidFill>
                <a:schemeClr val="dk1"/>
              </a:solidFill>
              <a:latin typeface="Montserrat SemiBold"/>
              <a:ea typeface="Montserrat SemiBold"/>
              <a:cs typeface="Montserrat SemiBold"/>
              <a:sym typeface="Montserrat SemiBold"/>
            </a:endParaRPr>
          </a:p>
        </p:txBody>
      </p:sp>
      <p:sp>
        <p:nvSpPr>
          <p:cNvPr id="293" name="Google Shape;293;g2cc88e1fd42_0_43: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cbee601391_0_1: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u="sng">
                <a:solidFill>
                  <a:schemeClr val="dk1"/>
                </a:solidFill>
              </a:rPr>
              <a:t>Slide 16 (Initial Modeling Cont.):</a:t>
            </a:r>
            <a:r>
              <a:rPr lang="en">
                <a:solidFill>
                  <a:schemeClr val="dk1"/>
                </a:solidFill>
              </a:rPr>
              <a:t> </a:t>
            </a:r>
            <a:r>
              <a:rPr lang="en">
                <a:solidFill>
                  <a:srgbClr val="FF0000"/>
                </a:solidFill>
              </a:rPr>
              <a:t>We then moved to a more complex model</a:t>
            </a:r>
            <a:r>
              <a:rPr lang="en">
                <a:solidFill>
                  <a:schemeClr val="dk1"/>
                </a:solidFill>
              </a:rPr>
              <a:t> by training a custom Neural Network on a sample dataset, shown here. 4000-6000 samples were chosen from each label for model training, validation, and testing. We chose to use the accuracy as the initial metric, as it shows how many observations were correctly predicted. This gives a great high-level picture of the model’s performance.</a:t>
            </a:r>
            <a:endParaRPr>
              <a:solidFill>
                <a:schemeClr val="dk1"/>
              </a:solidFill>
            </a:endParaRPr>
          </a:p>
        </p:txBody>
      </p:sp>
      <p:sp>
        <p:nvSpPr>
          <p:cNvPr id="306" name="Google Shape;306;g2cbee601391_0_1: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cc88e1fd42_0_57: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u="sng">
                <a:solidFill>
                  <a:schemeClr val="dk1"/>
                </a:solidFill>
              </a:rPr>
              <a:t>Slide 17 (Initial Modeling Results</a:t>
            </a:r>
            <a:r>
              <a:rPr lang="en">
                <a:solidFill>
                  <a:schemeClr val="dk1"/>
                </a:solidFill>
              </a:rPr>
              <a:t>): </a:t>
            </a:r>
            <a:r>
              <a:rPr lang="en">
                <a:solidFill>
                  <a:srgbClr val="FF0000"/>
                </a:solidFill>
              </a:rPr>
              <a:t>We found that neither of these models</a:t>
            </a:r>
            <a:r>
              <a:rPr lang="en">
                <a:solidFill>
                  <a:schemeClr val="dk1"/>
                </a:solidFill>
              </a:rPr>
              <a:t> performed well, as the GPT and Neural Network models had test accuracies of 40% and 54.5%. We moved onto a very popular and familiar model, used widely in the industry, called the BERT model. We chose BERT because </a:t>
            </a:r>
            <a:r>
              <a:rPr lang="en">
                <a:solidFill>
                  <a:srgbClr val="FF0000"/>
                </a:solidFill>
              </a:rPr>
              <a:t>it is very accurate in multi-class prediction and can handle a large amount of input tokens.</a:t>
            </a:r>
            <a:endParaRPr sz="1000">
              <a:solidFill>
                <a:schemeClr val="dk1"/>
              </a:solidFill>
              <a:latin typeface="Montserrat SemiBold"/>
              <a:ea typeface="Montserrat SemiBold"/>
              <a:cs typeface="Montserrat SemiBold"/>
              <a:sym typeface="Montserrat SemiBold"/>
            </a:endParaRPr>
          </a:p>
        </p:txBody>
      </p:sp>
      <p:sp>
        <p:nvSpPr>
          <p:cNvPr id="316" name="Google Shape;316;g2cc88e1fd42_0_57: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6d20524a89_0_0: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u="sng">
                <a:solidFill>
                  <a:schemeClr val="dk1"/>
                </a:solidFill>
              </a:rPr>
              <a:t>Slide 18 (Modeling Performance - BERT)</a:t>
            </a:r>
            <a:r>
              <a:rPr lang="en">
                <a:solidFill>
                  <a:schemeClr val="dk1"/>
                </a:solidFill>
              </a:rPr>
              <a:t>: After training and testing the BERT model on the same sets used for the Neural Network, we observed an accuracy of 69.2%, with a Macro averaged F1 score of 72.1%. It was clear that BERT was the best option among these three options due to the high accuracy and F1 score.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rgbClr val="FF0000"/>
                </a:solidFill>
              </a:rPr>
              <a:t>In the confusion matrix</a:t>
            </a:r>
            <a:r>
              <a:rPr lang="en">
                <a:solidFill>
                  <a:schemeClr val="dk1"/>
                </a:solidFill>
              </a:rPr>
              <a:t>, it is seen that the model performed very well with Linguistic Bias, Political Bias, Fake News, and even Racial Bias.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However, it often confused Gender Bias with Racial Bias or Hate Speech.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recognized that Gender Bias and Racial Bias are forms of Hate Speech, which we believe led to the misclassifications, </a:t>
            </a:r>
            <a:r>
              <a:rPr lang="en">
                <a:solidFill>
                  <a:srgbClr val="FF0000"/>
                </a:solidFill>
              </a:rPr>
              <a:t>which we can take a look at now.</a:t>
            </a:r>
            <a:endParaRPr sz="1200">
              <a:solidFill>
                <a:schemeClr val="dk1"/>
              </a:solidFill>
              <a:latin typeface="Montserrat SemiBold"/>
              <a:ea typeface="Montserrat SemiBold"/>
              <a:cs typeface="Montserrat SemiBold"/>
              <a:sym typeface="Montserrat SemiBold"/>
            </a:endParaRPr>
          </a:p>
        </p:txBody>
      </p:sp>
      <p:sp>
        <p:nvSpPr>
          <p:cNvPr id="329" name="Google Shape;329;g26d20524a89_0_0: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caa95de003_0_9: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u="sng">
                <a:solidFill>
                  <a:schemeClr val="dk1"/>
                </a:solidFill>
              </a:rPr>
              <a:t>Slide 19 (BERT model misclassifications)</a:t>
            </a:r>
            <a:endParaRPr u="sng">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Talk about the model misclassifications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Transition: “We realize that our model isn’t perfect, and misclassifications are inevitable. To understand what that means from an ethics and privacy standpoint, </a:t>
            </a:r>
            <a:r>
              <a:rPr lang="en">
                <a:solidFill>
                  <a:srgbClr val="FF0000"/>
                </a:solidFill>
              </a:rPr>
              <a:t>I’ll hand it over to Sowmya</a:t>
            </a:r>
            <a:r>
              <a:rPr lang="en">
                <a:solidFill>
                  <a:schemeClr val="dk1"/>
                </a:solidFill>
              </a:rPr>
              <a:t>.”</a:t>
            </a:r>
            <a:endParaRPr sz="1200">
              <a:solidFill>
                <a:schemeClr val="dk1"/>
              </a:solidFill>
              <a:latin typeface="Montserrat SemiBold"/>
              <a:ea typeface="Montserrat SemiBold"/>
              <a:cs typeface="Montserrat SemiBold"/>
              <a:sym typeface="Montserrat SemiBold"/>
            </a:endParaRPr>
          </a:p>
        </p:txBody>
      </p:sp>
      <p:sp>
        <p:nvSpPr>
          <p:cNvPr id="341" name="Google Shape;341;g2caa95de003_0_9: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6e88316320_0_8: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
        <p:nvSpPr>
          <p:cNvPr id="145" name="Google Shape;145;g26e88316320_0_8: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f5543e366c_0_19: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1f5543e366c_0_19: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6d20524a89_2_12: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DBias results aren't what we hoped.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 will use an ensemble model of different models, collect user feedback, and continuously revise/retrain the models to improve performance.</a:t>
            </a:r>
            <a:endParaRPr/>
          </a:p>
          <a:p>
            <a:pPr indent="0" lvl="0" marL="0" rtl="0" algn="l">
              <a:spcBef>
                <a:spcPts val="0"/>
              </a:spcBef>
              <a:spcAft>
                <a:spcPts val="0"/>
              </a:spcAft>
              <a:buClr>
                <a:schemeClr val="dk1"/>
              </a:buClr>
              <a:buSzPts val="1100"/>
              <a:buFont typeface="Arial"/>
              <a:buNone/>
            </a:pPr>
            <a:r>
              <a:rPr lang="en"/>
              <a:t>User feedback is really what's going to help improve the model performance (MBIB/??? are only 2 limited datasets, need more diverse training, more labeling, etc etc)</a:t>
            </a:r>
            <a:endParaRPr/>
          </a:p>
          <a:p>
            <a:pPr indent="0" lvl="0" marL="0" rtl="0" algn="l">
              <a:spcBef>
                <a:spcPts val="0"/>
              </a:spcBef>
              <a:spcAft>
                <a:spcPts val="0"/>
              </a:spcAft>
              <a:buNone/>
            </a:pPr>
            <a:r>
              <a:t/>
            </a:r>
            <a:endParaRPr/>
          </a:p>
        </p:txBody>
      </p:sp>
      <p:sp>
        <p:nvSpPr>
          <p:cNvPr id="365" name="Google Shape;365;g26d20524a89_2_12: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6663ed09a5_1_148:notes"/>
          <p:cNvSpPr txBox="1"/>
          <p:nvPr>
            <p:ph idx="1" type="body"/>
          </p:nvPr>
        </p:nvSpPr>
        <p:spPr>
          <a:xfrm>
            <a:off x="914400" y="3251200"/>
            <a:ext cx="7315200" cy="308133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26663ed09a5_1_14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6e88316320_0_108: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DBias results aren't what we hoped.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We will use an ensemble model of different models, collect user feedback, and continuously revise/retrain the models to improve performance.</a:t>
            </a:r>
            <a:endParaRPr/>
          </a:p>
          <a:p>
            <a:pPr indent="0" lvl="0" marL="0" rtl="0" algn="l">
              <a:spcBef>
                <a:spcPts val="0"/>
              </a:spcBef>
              <a:spcAft>
                <a:spcPts val="0"/>
              </a:spcAft>
              <a:buClr>
                <a:schemeClr val="dk1"/>
              </a:buClr>
              <a:buSzPts val="1100"/>
              <a:buFont typeface="Arial"/>
              <a:buNone/>
            </a:pPr>
            <a:r>
              <a:rPr lang="en"/>
              <a:t>User feedback is really what's going to help improve the model performance (MBIB/??? are only 2 limited datasets, need more diverse training, more labeling, etc etc)</a:t>
            </a:r>
            <a:endParaRPr/>
          </a:p>
          <a:p>
            <a:pPr indent="0" lvl="0" marL="0" rtl="0" algn="l">
              <a:spcBef>
                <a:spcPts val="0"/>
              </a:spcBef>
              <a:spcAft>
                <a:spcPts val="0"/>
              </a:spcAft>
              <a:buNone/>
            </a:pPr>
            <a:r>
              <a:t/>
            </a:r>
            <a:endParaRPr/>
          </a:p>
        </p:txBody>
      </p:sp>
      <p:sp>
        <p:nvSpPr>
          <p:cNvPr id="394" name="Google Shape;394;g26e88316320_0_108: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6e88316320_0_100: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
        <p:nvSpPr>
          <p:cNvPr id="154" name="Google Shape;154;g26e88316320_0_100: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6e88316320_0_134: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
        <p:nvSpPr>
          <p:cNvPr id="163" name="Google Shape;163;g26e88316320_0_134: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6e88316320_0_144: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
        <p:nvSpPr>
          <p:cNvPr id="172" name="Google Shape;172;g26e88316320_0_144: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6e88316320_0_67: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
        <p:nvSpPr>
          <p:cNvPr id="182" name="Google Shape;182;g26e88316320_0_67: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6e88316320_0_35: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
        <p:nvSpPr>
          <p:cNvPr id="192" name="Google Shape;192;g26e88316320_0_35: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f5543e366c_0_131: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0" lvl="0" marL="0" rtl="0" algn="l">
              <a:lnSpc>
                <a:spcPct val="150017"/>
              </a:lnSpc>
              <a:spcBef>
                <a:spcPts val="0"/>
              </a:spcBef>
              <a:spcAft>
                <a:spcPts val="0"/>
              </a:spcAft>
              <a:buNone/>
            </a:pPr>
            <a:r>
              <a:t/>
            </a:r>
            <a:endParaRPr sz="1000">
              <a:solidFill>
                <a:schemeClr val="dk1"/>
              </a:solidFill>
              <a:latin typeface="Montserrat SemiBold"/>
              <a:ea typeface="Montserrat SemiBold"/>
              <a:cs typeface="Montserrat SemiBold"/>
              <a:sym typeface="Montserrat SemiBold"/>
            </a:endParaRPr>
          </a:p>
        </p:txBody>
      </p:sp>
      <p:sp>
        <p:nvSpPr>
          <p:cNvPr id="202" name="Google Shape;202;g1f5543e366c_0_131: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6e88316320_0_46:notes"/>
          <p:cNvSpPr txBox="1"/>
          <p:nvPr>
            <p:ph idx="1" type="body"/>
          </p:nvPr>
        </p:nvSpPr>
        <p:spPr>
          <a:xfrm>
            <a:off x="914400" y="3251200"/>
            <a:ext cx="7315200" cy="3081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Montserrat SemiBold"/>
              <a:buChar char="-"/>
            </a:pPr>
            <a:r>
              <a:rPr lang="en" sz="1200">
                <a:solidFill>
                  <a:schemeClr val="dk1"/>
                </a:solidFill>
                <a:latin typeface="Montserrat SemiBold"/>
                <a:ea typeface="Montserrat SemiBold"/>
                <a:cs typeface="Montserrat SemiBold"/>
                <a:sym typeface="Montserrat SemiBold"/>
              </a:rPr>
              <a:t>DBias accuracy: 0.53</a:t>
            </a:r>
            <a:endParaRPr sz="1200">
              <a:solidFill>
                <a:schemeClr val="dk1"/>
              </a:solidFill>
              <a:latin typeface="Montserrat SemiBold"/>
              <a:ea typeface="Montserrat SemiBold"/>
              <a:cs typeface="Montserrat SemiBold"/>
              <a:sym typeface="Montserrat SemiBold"/>
            </a:endParaRPr>
          </a:p>
          <a:p>
            <a:pPr indent="-304800" lvl="0" marL="457200" rtl="0" algn="l">
              <a:spcBef>
                <a:spcPts val="0"/>
              </a:spcBef>
              <a:spcAft>
                <a:spcPts val="0"/>
              </a:spcAft>
              <a:buClr>
                <a:schemeClr val="dk1"/>
              </a:buClr>
              <a:buSzPts val="1200"/>
              <a:buFont typeface="Montserrat SemiBold"/>
              <a:buChar char="-"/>
            </a:pPr>
            <a:r>
              <a:rPr lang="en" sz="1200">
                <a:solidFill>
                  <a:schemeClr val="dk1"/>
                </a:solidFill>
                <a:latin typeface="Montserrat SemiBold"/>
                <a:ea typeface="Montserrat SemiBold"/>
                <a:cs typeface="Montserrat SemiBold"/>
                <a:sym typeface="Montserrat SemiBold"/>
              </a:rPr>
              <a:t>BERT: 0.67</a:t>
            </a:r>
            <a:endParaRPr sz="1200">
              <a:solidFill>
                <a:schemeClr val="dk1"/>
              </a:solidFill>
              <a:latin typeface="Montserrat SemiBold"/>
              <a:ea typeface="Montserrat SemiBold"/>
              <a:cs typeface="Montserrat SemiBold"/>
              <a:sym typeface="Montserrat SemiBold"/>
            </a:endParaRPr>
          </a:p>
          <a:p>
            <a:pPr indent="-304800" lvl="0" marL="457200" rtl="0" algn="l">
              <a:lnSpc>
                <a:spcPct val="150017"/>
              </a:lnSpc>
              <a:spcBef>
                <a:spcPts val="0"/>
              </a:spcBef>
              <a:spcAft>
                <a:spcPts val="0"/>
              </a:spcAft>
              <a:buClr>
                <a:schemeClr val="dk1"/>
              </a:buClr>
              <a:buSzPts val="1200"/>
              <a:buFont typeface="Montserrat SemiBold"/>
              <a:buChar char="-"/>
            </a:pPr>
            <a:r>
              <a:rPr lang="en" sz="1000">
                <a:solidFill>
                  <a:schemeClr val="dk1"/>
                </a:solidFill>
                <a:latin typeface="Montserrat SemiBold"/>
                <a:ea typeface="Montserrat SemiBold"/>
                <a:cs typeface="Montserrat SemiBold"/>
                <a:sym typeface="Montserrat SemiBold"/>
              </a:rPr>
              <a:t>Reduced number of bias labels due to redundancy amongst some</a:t>
            </a:r>
            <a:endParaRPr sz="1000">
              <a:solidFill>
                <a:schemeClr val="dk1"/>
              </a:solidFill>
              <a:latin typeface="Montserrat SemiBold"/>
              <a:ea typeface="Montserrat SemiBold"/>
              <a:cs typeface="Montserrat SemiBold"/>
              <a:sym typeface="Montserrat SemiBold"/>
            </a:endParaRPr>
          </a:p>
          <a:p>
            <a:pPr indent="0" lvl="0" marL="0" rtl="0" algn="l">
              <a:lnSpc>
                <a:spcPct val="150017"/>
              </a:lnSpc>
              <a:spcBef>
                <a:spcPts val="0"/>
              </a:spcBef>
              <a:spcAft>
                <a:spcPts val="0"/>
              </a:spcAft>
              <a:buNone/>
            </a:pPr>
            <a:r>
              <a:rPr lang="en" sz="1000">
                <a:solidFill>
                  <a:schemeClr val="dk1"/>
                </a:solidFill>
                <a:latin typeface="Montserrat SemiBold"/>
                <a:ea typeface="Montserrat SemiBold"/>
                <a:cs typeface="Montserrat SemiBold"/>
                <a:sym typeface="Montserrat SemiBold"/>
              </a:rPr>
              <a:t>Maybe do clustering on Hate Speech and Gender Bias train encodings to see if there's features in these that are super similar to those of the Racial Bias encodings</a:t>
            </a:r>
            <a:endParaRPr sz="1000">
              <a:solidFill>
                <a:schemeClr val="dk1"/>
              </a:solidFill>
              <a:latin typeface="Montserrat SemiBold"/>
              <a:ea typeface="Montserrat SemiBold"/>
              <a:cs typeface="Montserrat SemiBold"/>
              <a:sym typeface="Montserrat SemiBold"/>
            </a:endParaRPr>
          </a:p>
          <a:p>
            <a:pPr indent="0" lvl="0" marL="0" rtl="0" algn="l">
              <a:lnSpc>
                <a:spcPct val="150017"/>
              </a:lnSpc>
              <a:spcBef>
                <a:spcPts val="0"/>
              </a:spcBef>
              <a:spcAft>
                <a:spcPts val="0"/>
              </a:spcAft>
              <a:buNone/>
            </a:pPr>
            <a:r>
              <a:t/>
            </a:r>
            <a:endParaRPr sz="1000">
              <a:solidFill>
                <a:schemeClr val="dk1"/>
              </a:solidFill>
              <a:latin typeface="Montserrat SemiBold"/>
              <a:ea typeface="Montserrat SemiBold"/>
              <a:cs typeface="Montserrat SemiBold"/>
              <a:sym typeface="Montserrat SemiBold"/>
            </a:endParaRPr>
          </a:p>
        </p:txBody>
      </p:sp>
      <p:sp>
        <p:nvSpPr>
          <p:cNvPr id="217" name="Google Shape;217;g26e88316320_0_46:notes"/>
          <p:cNvSpPr/>
          <p:nvPr>
            <p:ph idx="2" type="sldImg"/>
          </p:nvPr>
        </p:nvSpPr>
        <p:spPr>
          <a:xfrm>
            <a:off x="2857500" y="512763"/>
            <a:ext cx="3429000" cy="2567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hyperlink" Target="http://drive.google.com/file/d/1Sno_bIJA6bq0Fo-xCstzcuklZ3cRZM9_/view" TargetMode="Externa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hyperlink" Target="https://www.pewresearch.org/short-reads/2023/10/24/americans-are-following-the-news-less-closely-than-they-used-to/" TargetMode="External"/><Relationship Id="rId4" Type="http://schemas.openxmlformats.org/officeDocument/2006/relationships/hyperlink" Target="https://knightfoundation.org/press/releases/gallup-knight-poll-americans-concerns-about-media-bias-deepen-even-as-they-see-it-as-vital-for-democracy/#:~:text=The%20results%20of%20the%202020,is%20most%20pronounced%20among%20Republicans" TargetMode="External"/><Relationship Id="rId5" Type="http://schemas.openxmlformats.org/officeDocument/2006/relationships/hyperlink" Target="https://sites.bu.edu/pardeeatlas/advancing-human-progress-initiative/back2school/how-the-american-media-landscape-is-polarizing-the-country/#_ftn5" TargetMode="External"/><Relationship Id="rId6" Type="http://schemas.openxmlformats.org/officeDocument/2006/relationships/hyperlink" Target="https://media-bias-research.org/wp-content/uploads/2023/04/Wessel2023Preprint.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www.weforum.org/publications/global-risks-report-2024/in-full/global-risks-2024-at-a-turning-point/#global-risks-2024-at-a-turning-point" TargetMode="External"/><Relationship Id="rId4" Type="http://schemas.openxmlformats.org/officeDocument/2006/relationships/hyperlink" Target="https://www.zdnet.com/article/online-fake-news-costing-us-78-billion-globally-each-year/" TargetMode="External"/><Relationship Id="rId5"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hyperlink" Target="https://arxiv.org/pdf/2109.00024.pdf" TargetMode="Externa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A25"/>
        </a:solidFill>
      </p:bgPr>
    </p:bg>
    <p:spTree>
      <p:nvGrpSpPr>
        <p:cNvPr id="132" name="Shape 132"/>
        <p:cNvGrpSpPr/>
        <p:nvPr/>
      </p:nvGrpSpPr>
      <p:grpSpPr>
        <a:xfrm>
          <a:off x="0" y="0"/>
          <a:ext cx="0" cy="0"/>
          <a:chOff x="0" y="0"/>
          <a:chExt cx="0" cy="0"/>
        </a:xfrm>
      </p:grpSpPr>
      <p:sp>
        <p:nvSpPr>
          <p:cNvPr id="133" name="Google Shape;133;p25"/>
          <p:cNvSpPr txBox="1"/>
          <p:nvPr/>
        </p:nvSpPr>
        <p:spPr>
          <a:xfrm>
            <a:off x="306673" y="1433988"/>
            <a:ext cx="5987307" cy="547371"/>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1" i="0" lang="en" sz="3700" u="none" cap="none" strike="noStrike">
                <a:solidFill>
                  <a:srgbClr val="FD6925"/>
                </a:solidFill>
                <a:latin typeface="Montserrat"/>
                <a:ea typeface="Montserrat"/>
                <a:cs typeface="Montserrat"/>
                <a:sym typeface="Montserrat"/>
              </a:rPr>
              <a:t>Bias Beacon</a:t>
            </a:r>
            <a:endParaRPr sz="700"/>
          </a:p>
        </p:txBody>
      </p:sp>
      <p:cxnSp>
        <p:nvCxnSpPr>
          <p:cNvPr id="134" name="Google Shape;134;p25"/>
          <p:cNvCxnSpPr/>
          <p:nvPr/>
        </p:nvCxnSpPr>
        <p:spPr>
          <a:xfrm>
            <a:off x="0" y="654345"/>
            <a:ext cx="9144000" cy="0"/>
          </a:xfrm>
          <a:prstGeom prst="straightConnector1">
            <a:avLst/>
          </a:prstGeom>
          <a:noFill/>
          <a:ln cap="rnd" cmpd="sng" w="9525">
            <a:solidFill>
              <a:srgbClr val="F4F4F4"/>
            </a:solidFill>
            <a:prstDash val="solid"/>
            <a:round/>
            <a:headEnd len="sm" w="sm" type="none"/>
            <a:tailEnd len="sm" w="sm" type="none"/>
          </a:ln>
        </p:spPr>
      </p:cxnSp>
      <p:cxnSp>
        <p:nvCxnSpPr>
          <p:cNvPr id="135" name="Google Shape;135;p25"/>
          <p:cNvCxnSpPr/>
          <p:nvPr/>
        </p:nvCxnSpPr>
        <p:spPr>
          <a:xfrm>
            <a:off x="7956024" y="4484393"/>
            <a:ext cx="0" cy="659107"/>
          </a:xfrm>
          <a:prstGeom prst="straightConnector1">
            <a:avLst/>
          </a:prstGeom>
          <a:noFill/>
          <a:ln cap="rnd" cmpd="sng" w="9525">
            <a:solidFill>
              <a:srgbClr val="F4F4F4"/>
            </a:solidFill>
            <a:prstDash val="solid"/>
            <a:round/>
            <a:headEnd len="sm" w="sm" type="none"/>
            <a:tailEnd len="sm" w="sm" type="none"/>
          </a:ln>
        </p:spPr>
      </p:cxnSp>
      <p:cxnSp>
        <p:nvCxnSpPr>
          <p:cNvPr id="136" name="Google Shape;136;p25"/>
          <p:cNvCxnSpPr/>
          <p:nvPr/>
        </p:nvCxnSpPr>
        <p:spPr>
          <a:xfrm>
            <a:off x="755503" y="0"/>
            <a:ext cx="0" cy="657640"/>
          </a:xfrm>
          <a:prstGeom prst="straightConnector1">
            <a:avLst/>
          </a:prstGeom>
          <a:noFill/>
          <a:ln cap="rnd" cmpd="sng" w="9525">
            <a:solidFill>
              <a:srgbClr val="F4F4F4"/>
            </a:solidFill>
            <a:prstDash val="solid"/>
            <a:round/>
            <a:headEnd len="sm" w="sm" type="none"/>
            <a:tailEnd len="sm" w="sm" type="none"/>
          </a:ln>
        </p:spPr>
      </p:cxnSp>
      <p:cxnSp>
        <p:nvCxnSpPr>
          <p:cNvPr id="137" name="Google Shape;137;p25"/>
          <p:cNvCxnSpPr/>
          <p:nvPr/>
        </p:nvCxnSpPr>
        <p:spPr>
          <a:xfrm>
            <a:off x="0" y="4479630"/>
            <a:ext cx="9144000" cy="0"/>
          </a:xfrm>
          <a:prstGeom prst="straightConnector1">
            <a:avLst/>
          </a:prstGeom>
          <a:noFill/>
          <a:ln cap="rnd" cmpd="sng" w="9525">
            <a:solidFill>
              <a:srgbClr val="F4F4F4"/>
            </a:solidFill>
            <a:prstDash val="solid"/>
            <a:round/>
            <a:headEnd len="sm" w="sm" type="none"/>
            <a:tailEnd len="sm" w="sm" type="none"/>
          </a:ln>
        </p:spPr>
      </p:cxnSp>
      <p:sp>
        <p:nvSpPr>
          <p:cNvPr id="138" name="Google Shape;138;p25"/>
          <p:cNvSpPr txBox="1"/>
          <p:nvPr/>
        </p:nvSpPr>
        <p:spPr>
          <a:xfrm>
            <a:off x="419710" y="4727745"/>
            <a:ext cx="87243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000" u="none" cap="none" strike="noStrike">
                <a:solidFill>
                  <a:srgbClr val="FD9D24"/>
                </a:solidFill>
                <a:latin typeface="Montserrat"/>
                <a:ea typeface="Montserrat"/>
                <a:cs typeface="Montserrat"/>
                <a:sym typeface="Montserrat"/>
              </a:rPr>
              <a:t>Rafael Arbex-Murut, Georgiy Sekretaryuk, Sowmya Chandrasekaran, Yeshwanth Somu </a:t>
            </a:r>
            <a:endParaRPr sz="700"/>
          </a:p>
        </p:txBody>
      </p:sp>
      <p:sp>
        <p:nvSpPr>
          <p:cNvPr id="139" name="Google Shape;139;p25"/>
          <p:cNvSpPr txBox="1"/>
          <p:nvPr/>
        </p:nvSpPr>
        <p:spPr>
          <a:xfrm>
            <a:off x="996977" y="247381"/>
            <a:ext cx="5101624" cy="14859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900" u="none" cap="none" strike="noStrike">
                <a:solidFill>
                  <a:srgbClr val="F4F4F4"/>
                </a:solidFill>
                <a:latin typeface="Nunito Sans"/>
                <a:ea typeface="Nunito Sans"/>
                <a:cs typeface="Nunito Sans"/>
                <a:sym typeface="Nunito Sans"/>
              </a:rPr>
              <a:t>CAPSTONE</a:t>
            </a:r>
            <a:endParaRPr sz="700"/>
          </a:p>
        </p:txBody>
      </p:sp>
      <p:sp>
        <p:nvSpPr>
          <p:cNvPr id="140" name="Google Shape;140;p25"/>
          <p:cNvSpPr txBox="1"/>
          <p:nvPr/>
        </p:nvSpPr>
        <p:spPr>
          <a:xfrm>
            <a:off x="306673" y="2224246"/>
            <a:ext cx="4265327" cy="71501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 sz="2200" u="none" cap="none" strike="noStrike">
                <a:solidFill>
                  <a:srgbClr val="F4F4F4"/>
                </a:solidFill>
                <a:latin typeface="Montserrat"/>
                <a:ea typeface="Montserrat"/>
                <a:cs typeface="Montserrat"/>
                <a:sym typeface="Montserrat"/>
              </a:rPr>
              <a:t>Automated Journalism Bias Detection</a:t>
            </a:r>
            <a:endParaRPr sz="700"/>
          </a:p>
        </p:txBody>
      </p:sp>
      <p:sp>
        <p:nvSpPr>
          <p:cNvPr id="141" name="Google Shape;141;p25"/>
          <p:cNvSpPr txBox="1"/>
          <p:nvPr/>
        </p:nvSpPr>
        <p:spPr>
          <a:xfrm>
            <a:off x="269592" y="242726"/>
            <a:ext cx="576992" cy="14859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900" u="none" cap="none" strike="noStrike">
                <a:solidFill>
                  <a:srgbClr val="F4F4F4"/>
                </a:solidFill>
                <a:latin typeface="Nunito Sans"/>
                <a:ea typeface="Nunito Sans"/>
                <a:cs typeface="Nunito Sans"/>
                <a:sym typeface="Nunito Sans"/>
              </a:rPr>
              <a:t>2024</a:t>
            </a:r>
            <a:endParaRPr sz="700"/>
          </a:p>
        </p:txBody>
      </p:sp>
      <p:sp>
        <p:nvSpPr>
          <p:cNvPr id="142" name="Google Shape;142;p25"/>
          <p:cNvSpPr/>
          <p:nvPr/>
        </p:nvSpPr>
        <p:spPr>
          <a:xfrm>
            <a:off x="4838093" y="1063096"/>
            <a:ext cx="4075147" cy="3056361"/>
          </a:xfrm>
          <a:custGeom>
            <a:rect b="b" l="l" r="r" t="t"/>
            <a:pathLst>
              <a:path extrusionOk="0" h="6112721" w="8150294">
                <a:moveTo>
                  <a:pt x="0" y="0"/>
                </a:moveTo>
                <a:lnTo>
                  <a:pt x="8150294" y="0"/>
                </a:lnTo>
                <a:lnTo>
                  <a:pt x="8150294" y="6112720"/>
                </a:lnTo>
                <a:lnTo>
                  <a:pt x="0" y="6112720"/>
                </a:lnTo>
                <a:lnTo>
                  <a:pt x="0" y="0"/>
                </a:lnTo>
                <a:close/>
              </a:path>
            </a:pathLst>
          </a:custGeom>
          <a:blipFill rotWithShape="1">
            <a:blip r:embed="rId3">
              <a:alphaModFix amt="16000"/>
            </a:blip>
            <a:stretch>
              <a:fillRect b="0" l="0" r="0" t="0"/>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A25"/>
        </a:solidFill>
      </p:bgPr>
    </p:bg>
    <p:spTree>
      <p:nvGrpSpPr>
        <p:cNvPr id="228" name="Shape 228"/>
        <p:cNvGrpSpPr/>
        <p:nvPr/>
      </p:nvGrpSpPr>
      <p:grpSpPr>
        <a:xfrm>
          <a:off x="0" y="0"/>
          <a:ext cx="0" cy="0"/>
          <a:chOff x="0" y="0"/>
          <a:chExt cx="0" cy="0"/>
        </a:xfrm>
      </p:grpSpPr>
      <p:sp>
        <p:nvSpPr>
          <p:cNvPr id="229" name="Google Shape;229;p34"/>
          <p:cNvSpPr txBox="1"/>
          <p:nvPr/>
        </p:nvSpPr>
        <p:spPr>
          <a:xfrm>
            <a:off x="269600" y="826000"/>
            <a:ext cx="4989000" cy="21540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t/>
            </a:r>
            <a:endParaRPr>
              <a:solidFill>
                <a:schemeClr val="lt1"/>
              </a:solidFill>
              <a:latin typeface="Montserrat SemiBold"/>
              <a:ea typeface="Montserrat SemiBold"/>
              <a:cs typeface="Montserrat SemiBold"/>
              <a:sym typeface="Montserrat SemiBold"/>
            </a:endParaRPr>
          </a:p>
        </p:txBody>
      </p:sp>
      <p:sp>
        <p:nvSpPr>
          <p:cNvPr id="230" name="Google Shape;230;p34"/>
          <p:cNvSpPr txBox="1"/>
          <p:nvPr/>
        </p:nvSpPr>
        <p:spPr>
          <a:xfrm>
            <a:off x="269600" y="214125"/>
            <a:ext cx="7655100" cy="33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2200">
                <a:solidFill>
                  <a:srgbClr val="FD6925"/>
                </a:solidFill>
                <a:latin typeface="Montserrat"/>
                <a:ea typeface="Montserrat"/>
                <a:cs typeface="Montserrat"/>
                <a:sym typeface="Montserrat"/>
              </a:rPr>
              <a:t>The Solution</a:t>
            </a:r>
            <a:endParaRPr sz="700"/>
          </a:p>
        </p:txBody>
      </p:sp>
      <p:sp>
        <p:nvSpPr>
          <p:cNvPr id="231" name="Google Shape;231;p34"/>
          <p:cNvSpPr txBox="1"/>
          <p:nvPr/>
        </p:nvSpPr>
        <p:spPr>
          <a:xfrm>
            <a:off x="269593" y="4712854"/>
            <a:ext cx="69768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000" u="none" cap="none" strike="noStrike">
                <a:solidFill>
                  <a:srgbClr val="FD9D24"/>
                </a:solidFill>
                <a:latin typeface="Montserrat"/>
                <a:ea typeface="Montserrat"/>
                <a:cs typeface="Montserrat"/>
                <a:sym typeface="Montserrat"/>
              </a:rPr>
              <a:t>Bias Beacon</a:t>
            </a:r>
            <a:endParaRPr sz="700"/>
          </a:p>
        </p:txBody>
      </p:sp>
      <p:pic>
        <p:nvPicPr>
          <p:cNvPr id="232" name="Google Shape;232;p34" title="BiasBeacon Demo.mp4">
            <a:hlinkClick r:id="rId3"/>
          </p:cNvPr>
          <p:cNvPicPr preferRelativeResize="0"/>
          <p:nvPr/>
        </p:nvPicPr>
        <p:blipFill>
          <a:blip r:embed="rId4">
            <a:alphaModFix/>
          </a:blip>
          <a:stretch>
            <a:fillRect/>
          </a:stretch>
        </p:blipFill>
        <p:spPr>
          <a:xfrm>
            <a:off x="1289414" y="666650"/>
            <a:ext cx="6565176" cy="4263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A25"/>
        </a:solidFill>
      </p:bgPr>
    </p:bg>
    <p:spTree>
      <p:nvGrpSpPr>
        <p:cNvPr id="236" name="Shape 236"/>
        <p:cNvGrpSpPr/>
        <p:nvPr/>
      </p:nvGrpSpPr>
      <p:grpSpPr>
        <a:xfrm>
          <a:off x="0" y="0"/>
          <a:ext cx="0" cy="0"/>
          <a:chOff x="0" y="0"/>
          <a:chExt cx="0" cy="0"/>
        </a:xfrm>
      </p:grpSpPr>
      <p:cxnSp>
        <p:nvCxnSpPr>
          <p:cNvPr id="237" name="Google Shape;237;p35"/>
          <p:cNvCxnSpPr/>
          <p:nvPr/>
        </p:nvCxnSpPr>
        <p:spPr>
          <a:xfrm>
            <a:off x="0" y="659108"/>
            <a:ext cx="9144000" cy="0"/>
          </a:xfrm>
          <a:prstGeom prst="straightConnector1">
            <a:avLst/>
          </a:prstGeom>
          <a:noFill/>
          <a:ln cap="rnd" cmpd="sng" w="9525">
            <a:solidFill>
              <a:srgbClr val="F4F4F4"/>
            </a:solidFill>
            <a:prstDash val="solid"/>
            <a:round/>
            <a:headEnd len="sm" w="sm" type="none"/>
            <a:tailEnd len="sm" w="sm" type="none"/>
          </a:ln>
        </p:spPr>
      </p:cxnSp>
      <p:cxnSp>
        <p:nvCxnSpPr>
          <p:cNvPr id="238" name="Google Shape;238;p35"/>
          <p:cNvCxnSpPr/>
          <p:nvPr/>
        </p:nvCxnSpPr>
        <p:spPr>
          <a:xfrm>
            <a:off x="0" y="4479630"/>
            <a:ext cx="9144000" cy="0"/>
          </a:xfrm>
          <a:prstGeom prst="straightConnector1">
            <a:avLst/>
          </a:prstGeom>
          <a:noFill/>
          <a:ln cap="rnd" cmpd="sng" w="9525">
            <a:solidFill>
              <a:srgbClr val="F4F4F4"/>
            </a:solidFill>
            <a:prstDash val="solid"/>
            <a:round/>
            <a:headEnd len="sm" w="sm" type="none"/>
            <a:tailEnd len="sm" w="sm" type="none"/>
          </a:ln>
        </p:spPr>
      </p:cxnSp>
      <p:sp>
        <p:nvSpPr>
          <p:cNvPr id="239" name="Google Shape;239;p35"/>
          <p:cNvSpPr txBox="1"/>
          <p:nvPr/>
        </p:nvSpPr>
        <p:spPr>
          <a:xfrm>
            <a:off x="269600" y="214125"/>
            <a:ext cx="7655100" cy="3387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b="1" lang="en" sz="2200">
                <a:solidFill>
                  <a:srgbClr val="FD6925"/>
                </a:solidFill>
                <a:latin typeface="Montserrat"/>
                <a:ea typeface="Montserrat"/>
                <a:cs typeface="Montserrat"/>
                <a:sym typeface="Montserrat"/>
              </a:rPr>
              <a:t>System Architecture</a:t>
            </a:r>
            <a:endParaRPr b="1" sz="2200">
              <a:solidFill>
                <a:srgbClr val="FD6925"/>
              </a:solidFill>
              <a:latin typeface="Montserrat"/>
              <a:ea typeface="Montserrat"/>
              <a:cs typeface="Montserrat"/>
              <a:sym typeface="Montserrat"/>
            </a:endParaRPr>
          </a:p>
        </p:txBody>
      </p:sp>
      <p:sp>
        <p:nvSpPr>
          <p:cNvPr id="240" name="Google Shape;240;p35"/>
          <p:cNvSpPr txBox="1"/>
          <p:nvPr/>
        </p:nvSpPr>
        <p:spPr>
          <a:xfrm>
            <a:off x="269593" y="4712854"/>
            <a:ext cx="69768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000" u="none" cap="none" strike="noStrike">
                <a:solidFill>
                  <a:srgbClr val="FD9D24"/>
                </a:solidFill>
                <a:latin typeface="Montserrat"/>
                <a:ea typeface="Montserrat"/>
                <a:cs typeface="Montserrat"/>
                <a:sym typeface="Montserrat"/>
              </a:rPr>
              <a:t>Bias Beacon</a:t>
            </a:r>
            <a:endParaRPr sz="700"/>
          </a:p>
        </p:txBody>
      </p:sp>
      <p:pic>
        <p:nvPicPr>
          <p:cNvPr id="241" name="Google Shape;241;p35"/>
          <p:cNvPicPr preferRelativeResize="0"/>
          <p:nvPr/>
        </p:nvPicPr>
        <p:blipFill>
          <a:blip r:embed="rId3">
            <a:alphaModFix/>
          </a:blip>
          <a:stretch>
            <a:fillRect/>
          </a:stretch>
        </p:blipFill>
        <p:spPr>
          <a:xfrm>
            <a:off x="7246403" y="968751"/>
            <a:ext cx="1676273" cy="1037848"/>
          </a:xfrm>
          <a:prstGeom prst="rect">
            <a:avLst/>
          </a:prstGeom>
          <a:noFill/>
          <a:ln>
            <a:noFill/>
          </a:ln>
        </p:spPr>
      </p:pic>
      <p:pic>
        <p:nvPicPr>
          <p:cNvPr id="242" name="Google Shape;242;p35"/>
          <p:cNvPicPr preferRelativeResize="0"/>
          <p:nvPr/>
        </p:nvPicPr>
        <p:blipFill>
          <a:blip r:embed="rId4">
            <a:alphaModFix/>
          </a:blip>
          <a:stretch>
            <a:fillRect/>
          </a:stretch>
        </p:blipFill>
        <p:spPr>
          <a:xfrm>
            <a:off x="650650" y="1149575"/>
            <a:ext cx="1037850" cy="1037850"/>
          </a:xfrm>
          <a:prstGeom prst="rect">
            <a:avLst/>
          </a:prstGeom>
          <a:noFill/>
          <a:ln>
            <a:noFill/>
          </a:ln>
        </p:spPr>
      </p:pic>
      <p:pic>
        <p:nvPicPr>
          <p:cNvPr id="243" name="Google Shape;243;p35"/>
          <p:cNvPicPr preferRelativeResize="0"/>
          <p:nvPr/>
        </p:nvPicPr>
        <p:blipFill>
          <a:blip r:embed="rId5">
            <a:alphaModFix/>
          </a:blip>
          <a:stretch>
            <a:fillRect/>
          </a:stretch>
        </p:blipFill>
        <p:spPr>
          <a:xfrm>
            <a:off x="3152673" y="1387375"/>
            <a:ext cx="2379251" cy="562250"/>
          </a:xfrm>
          <a:prstGeom prst="rect">
            <a:avLst/>
          </a:prstGeom>
          <a:noFill/>
          <a:ln>
            <a:noFill/>
          </a:ln>
        </p:spPr>
      </p:pic>
      <p:cxnSp>
        <p:nvCxnSpPr>
          <p:cNvPr id="244" name="Google Shape;244;p35"/>
          <p:cNvCxnSpPr/>
          <p:nvPr/>
        </p:nvCxnSpPr>
        <p:spPr>
          <a:xfrm>
            <a:off x="1881300" y="1487675"/>
            <a:ext cx="1075200" cy="0"/>
          </a:xfrm>
          <a:prstGeom prst="straightConnector1">
            <a:avLst/>
          </a:prstGeom>
          <a:noFill/>
          <a:ln cap="flat" cmpd="sng" w="38100">
            <a:solidFill>
              <a:schemeClr val="lt1"/>
            </a:solidFill>
            <a:prstDash val="solid"/>
            <a:round/>
            <a:headEnd len="med" w="med" type="none"/>
            <a:tailEnd len="med" w="med" type="triangle"/>
          </a:ln>
        </p:spPr>
      </p:cxnSp>
      <p:pic>
        <p:nvPicPr>
          <p:cNvPr id="245" name="Google Shape;245;p35"/>
          <p:cNvPicPr preferRelativeResize="0"/>
          <p:nvPr/>
        </p:nvPicPr>
        <p:blipFill>
          <a:blip r:embed="rId6">
            <a:alphaModFix/>
          </a:blip>
          <a:stretch>
            <a:fillRect/>
          </a:stretch>
        </p:blipFill>
        <p:spPr>
          <a:xfrm>
            <a:off x="4176902" y="3422327"/>
            <a:ext cx="790200" cy="790200"/>
          </a:xfrm>
          <a:prstGeom prst="rect">
            <a:avLst/>
          </a:prstGeom>
          <a:noFill/>
          <a:ln>
            <a:noFill/>
          </a:ln>
        </p:spPr>
      </p:pic>
      <p:cxnSp>
        <p:nvCxnSpPr>
          <p:cNvPr id="246" name="Google Shape;246;p35"/>
          <p:cNvCxnSpPr/>
          <p:nvPr/>
        </p:nvCxnSpPr>
        <p:spPr>
          <a:xfrm rot="10800000">
            <a:off x="1821733" y="1949616"/>
            <a:ext cx="1095600" cy="0"/>
          </a:xfrm>
          <a:prstGeom prst="straightConnector1">
            <a:avLst/>
          </a:prstGeom>
          <a:noFill/>
          <a:ln cap="flat" cmpd="sng" w="38100">
            <a:solidFill>
              <a:schemeClr val="lt1"/>
            </a:solidFill>
            <a:prstDash val="solid"/>
            <a:round/>
            <a:headEnd len="med" w="med" type="none"/>
            <a:tailEnd len="med" w="med" type="triangle"/>
          </a:ln>
        </p:spPr>
      </p:cxnSp>
      <p:cxnSp>
        <p:nvCxnSpPr>
          <p:cNvPr id="247" name="Google Shape;247;p35"/>
          <p:cNvCxnSpPr/>
          <p:nvPr/>
        </p:nvCxnSpPr>
        <p:spPr>
          <a:xfrm>
            <a:off x="4299975" y="2249313"/>
            <a:ext cx="0" cy="886500"/>
          </a:xfrm>
          <a:prstGeom prst="straightConnector1">
            <a:avLst/>
          </a:prstGeom>
          <a:noFill/>
          <a:ln cap="flat" cmpd="sng" w="38100">
            <a:solidFill>
              <a:schemeClr val="lt1"/>
            </a:solidFill>
            <a:prstDash val="solid"/>
            <a:round/>
            <a:headEnd len="med" w="med" type="none"/>
            <a:tailEnd len="med" w="med" type="triangle"/>
          </a:ln>
        </p:spPr>
      </p:cxnSp>
      <p:cxnSp>
        <p:nvCxnSpPr>
          <p:cNvPr id="248" name="Google Shape;248;p35"/>
          <p:cNvCxnSpPr/>
          <p:nvPr/>
        </p:nvCxnSpPr>
        <p:spPr>
          <a:xfrm flipH="1" rot="10800000">
            <a:off x="4645800" y="2246475"/>
            <a:ext cx="12300" cy="879000"/>
          </a:xfrm>
          <a:prstGeom prst="straightConnector1">
            <a:avLst/>
          </a:prstGeom>
          <a:noFill/>
          <a:ln cap="flat" cmpd="sng" w="38100">
            <a:solidFill>
              <a:schemeClr val="lt1"/>
            </a:solidFill>
            <a:prstDash val="solid"/>
            <a:round/>
            <a:headEnd len="med" w="med" type="none"/>
            <a:tailEnd len="med" w="med" type="triangle"/>
          </a:ln>
        </p:spPr>
      </p:cxnSp>
      <p:cxnSp>
        <p:nvCxnSpPr>
          <p:cNvPr id="249" name="Google Shape;249;p35"/>
          <p:cNvCxnSpPr/>
          <p:nvPr/>
        </p:nvCxnSpPr>
        <p:spPr>
          <a:xfrm>
            <a:off x="5851563" y="1487675"/>
            <a:ext cx="1075200" cy="0"/>
          </a:xfrm>
          <a:prstGeom prst="straightConnector1">
            <a:avLst/>
          </a:prstGeom>
          <a:noFill/>
          <a:ln cap="flat" cmpd="sng" w="38100">
            <a:solidFill>
              <a:schemeClr val="lt1"/>
            </a:solidFill>
            <a:prstDash val="solid"/>
            <a:round/>
            <a:headEnd len="med" w="med" type="none"/>
            <a:tailEnd len="med" w="med" type="triangle"/>
          </a:ln>
        </p:spPr>
      </p:cxnSp>
      <p:cxnSp>
        <p:nvCxnSpPr>
          <p:cNvPr id="250" name="Google Shape;250;p35"/>
          <p:cNvCxnSpPr/>
          <p:nvPr/>
        </p:nvCxnSpPr>
        <p:spPr>
          <a:xfrm rot="10800000">
            <a:off x="5841370" y="1806691"/>
            <a:ext cx="1095600" cy="0"/>
          </a:xfrm>
          <a:prstGeom prst="straightConnector1">
            <a:avLst/>
          </a:prstGeom>
          <a:noFill/>
          <a:ln cap="flat" cmpd="sng" w="38100">
            <a:solidFill>
              <a:schemeClr val="lt1"/>
            </a:solidFill>
            <a:prstDash val="solid"/>
            <a:round/>
            <a:headEnd len="med" w="med" type="none"/>
            <a:tailEnd len="med" w="med" type="triangle"/>
          </a:ln>
        </p:spPr>
      </p:cxnSp>
      <p:sp>
        <p:nvSpPr>
          <p:cNvPr id="251" name="Google Shape;251;p35"/>
          <p:cNvSpPr txBox="1"/>
          <p:nvPr/>
        </p:nvSpPr>
        <p:spPr>
          <a:xfrm>
            <a:off x="1393150" y="1189725"/>
            <a:ext cx="2401500" cy="123000"/>
          </a:xfrm>
          <a:prstGeom prst="rect">
            <a:avLst/>
          </a:prstGeom>
          <a:noFill/>
          <a:ln>
            <a:noFill/>
          </a:ln>
        </p:spPr>
        <p:txBody>
          <a:bodyPr anchorCtr="0" anchor="t" bIns="0" lIns="0" spcFirstLastPara="1" rIns="0" wrap="square" tIns="0">
            <a:spAutoFit/>
          </a:bodyPr>
          <a:lstStyle/>
          <a:p>
            <a:pPr indent="0" lvl="0" marL="0" marR="0" rtl="0" algn="ctr">
              <a:lnSpc>
                <a:spcPct val="150017"/>
              </a:lnSpc>
              <a:spcBef>
                <a:spcPts val="0"/>
              </a:spcBef>
              <a:spcAft>
                <a:spcPts val="0"/>
              </a:spcAft>
              <a:buNone/>
            </a:pPr>
            <a:r>
              <a:rPr lang="en" sz="800">
                <a:solidFill>
                  <a:srgbClr val="F4F4F4"/>
                </a:solidFill>
                <a:latin typeface="Montserrat SemiBold"/>
                <a:ea typeface="Montserrat SemiBold"/>
                <a:cs typeface="Montserrat SemiBold"/>
                <a:sym typeface="Montserrat SemiBold"/>
              </a:rPr>
              <a:t>Indexed Sentence sent to Replit.</a:t>
            </a:r>
            <a:endParaRPr sz="800">
              <a:solidFill>
                <a:srgbClr val="F4F4F4"/>
              </a:solidFill>
              <a:latin typeface="Montserrat SemiBold"/>
              <a:ea typeface="Montserrat SemiBold"/>
              <a:cs typeface="Montserrat SemiBold"/>
              <a:sym typeface="Montserrat SemiBold"/>
            </a:endParaRPr>
          </a:p>
        </p:txBody>
      </p:sp>
      <p:sp>
        <p:nvSpPr>
          <p:cNvPr id="252" name="Google Shape;252;p35"/>
          <p:cNvSpPr txBox="1"/>
          <p:nvPr/>
        </p:nvSpPr>
        <p:spPr>
          <a:xfrm>
            <a:off x="1393150" y="2187425"/>
            <a:ext cx="2401500" cy="123000"/>
          </a:xfrm>
          <a:prstGeom prst="rect">
            <a:avLst/>
          </a:prstGeom>
          <a:noFill/>
          <a:ln>
            <a:noFill/>
          </a:ln>
        </p:spPr>
        <p:txBody>
          <a:bodyPr anchorCtr="0" anchor="t" bIns="0" lIns="0" spcFirstLastPara="1" rIns="0" wrap="square" tIns="0">
            <a:spAutoFit/>
          </a:bodyPr>
          <a:lstStyle/>
          <a:p>
            <a:pPr indent="0" lvl="0" marL="0" marR="0" rtl="0" algn="ctr">
              <a:lnSpc>
                <a:spcPct val="150017"/>
              </a:lnSpc>
              <a:spcBef>
                <a:spcPts val="0"/>
              </a:spcBef>
              <a:spcAft>
                <a:spcPts val="0"/>
              </a:spcAft>
              <a:buNone/>
            </a:pPr>
            <a:r>
              <a:rPr lang="en" sz="800">
                <a:solidFill>
                  <a:srgbClr val="F4F4F4"/>
                </a:solidFill>
                <a:latin typeface="Montserrat SemiBold"/>
                <a:ea typeface="Montserrat SemiBold"/>
                <a:cs typeface="Montserrat SemiBold"/>
                <a:sym typeface="Montserrat SemiBold"/>
              </a:rPr>
              <a:t>Returns bias type and bias score.</a:t>
            </a:r>
            <a:endParaRPr sz="800">
              <a:solidFill>
                <a:srgbClr val="F4F4F4"/>
              </a:solidFill>
              <a:latin typeface="Montserrat SemiBold"/>
              <a:ea typeface="Montserrat SemiBold"/>
              <a:cs typeface="Montserrat SemiBold"/>
              <a:sym typeface="Montserrat SemiBold"/>
            </a:endParaRPr>
          </a:p>
        </p:txBody>
      </p:sp>
      <p:sp>
        <p:nvSpPr>
          <p:cNvPr id="253" name="Google Shape;253;p35"/>
          <p:cNvSpPr txBox="1"/>
          <p:nvPr/>
        </p:nvSpPr>
        <p:spPr>
          <a:xfrm>
            <a:off x="3152675" y="2784175"/>
            <a:ext cx="939300" cy="307800"/>
          </a:xfrm>
          <a:prstGeom prst="rect">
            <a:avLst/>
          </a:prstGeom>
          <a:noFill/>
          <a:ln>
            <a:noFill/>
          </a:ln>
        </p:spPr>
        <p:txBody>
          <a:bodyPr anchorCtr="0" anchor="t" bIns="0" lIns="0" spcFirstLastPara="1" rIns="0" wrap="square" tIns="0">
            <a:spAutoFit/>
          </a:bodyPr>
          <a:lstStyle/>
          <a:p>
            <a:pPr indent="0" lvl="0" marL="0" marR="0" rtl="0" algn="ctr">
              <a:lnSpc>
                <a:spcPct val="150017"/>
              </a:lnSpc>
              <a:spcBef>
                <a:spcPts val="0"/>
              </a:spcBef>
              <a:spcAft>
                <a:spcPts val="0"/>
              </a:spcAft>
              <a:buNone/>
            </a:pPr>
            <a:r>
              <a:rPr lang="en" sz="800">
                <a:solidFill>
                  <a:srgbClr val="F4F4F4"/>
                </a:solidFill>
                <a:latin typeface="Montserrat SemiBold"/>
                <a:ea typeface="Montserrat SemiBold"/>
                <a:cs typeface="Montserrat SemiBold"/>
                <a:sym typeface="Montserrat SemiBold"/>
              </a:rPr>
              <a:t>Check if site already in cache.</a:t>
            </a:r>
            <a:endParaRPr sz="800">
              <a:solidFill>
                <a:srgbClr val="F4F4F4"/>
              </a:solidFill>
              <a:latin typeface="Montserrat SemiBold"/>
              <a:ea typeface="Montserrat SemiBold"/>
              <a:cs typeface="Montserrat SemiBold"/>
              <a:sym typeface="Montserrat SemiBold"/>
            </a:endParaRPr>
          </a:p>
        </p:txBody>
      </p:sp>
      <p:sp>
        <p:nvSpPr>
          <p:cNvPr id="254" name="Google Shape;254;p35"/>
          <p:cNvSpPr txBox="1"/>
          <p:nvPr/>
        </p:nvSpPr>
        <p:spPr>
          <a:xfrm>
            <a:off x="5777775" y="1025863"/>
            <a:ext cx="1222800" cy="307800"/>
          </a:xfrm>
          <a:prstGeom prst="rect">
            <a:avLst/>
          </a:prstGeom>
          <a:noFill/>
          <a:ln>
            <a:noFill/>
          </a:ln>
        </p:spPr>
        <p:txBody>
          <a:bodyPr anchorCtr="0" anchor="t" bIns="0" lIns="0" spcFirstLastPara="1" rIns="0" wrap="square" tIns="0">
            <a:spAutoFit/>
          </a:bodyPr>
          <a:lstStyle/>
          <a:p>
            <a:pPr indent="0" lvl="0" marL="0" marR="0" rtl="0" algn="ctr">
              <a:lnSpc>
                <a:spcPct val="150017"/>
              </a:lnSpc>
              <a:spcBef>
                <a:spcPts val="0"/>
              </a:spcBef>
              <a:spcAft>
                <a:spcPts val="0"/>
              </a:spcAft>
              <a:buNone/>
            </a:pPr>
            <a:r>
              <a:rPr lang="en" sz="800">
                <a:solidFill>
                  <a:srgbClr val="F4F4F4"/>
                </a:solidFill>
                <a:latin typeface="Montserrat SemiBold"/>
                <a:ea typeface="Montserrat SemiBold"/>
                <a:cs typeface="Montserrat SemiBold"/>
                <a:sym typeface="Montserrat SemiBold"/>
              </a:rPr>
              <a:t>If not in cache, send sentence to AWS.</a:t>
            </a:r>
            <a:endParaRPr sz="800">
              <a:solidFill>
                <a:srgbClr val="F4F4F4"/>
              </a:solidFill>
              <a:latin typeface="Montserrat SemiBold"/>
              <a:ea typeface="Montserrat SemiBold"/>
              <a:cs typeface="Montserrat SemiBold"/>
              <a:sym typeface="Montserrat SemiBold"/>
            </a:endParaRPr>
          </a:p>
        </p:txBody>
      </p:sp>
      <p:cxnSp>
        <p:nvCxnSpPr>
          <p:cNvPr id="255" name="Google Shape;255;p35"/>
          <p:cNvCxnSpPr/>
          <p:nvPr/>
        </p:nvCxnSpPr>
        <p:spPr>
          <a:xfrm>
            <a:off x="7989750" y="2319088"/>
            <a:ext cx="0" cy="886500"/>
          </a:xfrm>
          <a:prstGeom prst="straightConnector1">
            <a:avLst/>
          </a:prstGeom>
          <a:noFill/>
          <a:ln cap="flat" cmpd="sng" w="38100">
            <a:solidFill>
              <a:schemeClr val="lt1"/>
            </a:solidFill>
            <a:prstDash val="solid"/>
            <a:round/>
            <a:headEnd len="med" w="med" type="none"/>
            <a:tailEnd len="med" w="med" type="triangle"/>
          </a:ln>
        </p:spPr>
      </p:cxnSp>
      <p:cxnSp>
        <p:nvCxnSpPr>
          <p:cNvPr id="256" name="Google Shape;256;p35"/>
          <p:cNvCxnSpPr/>
          <p:nvPr/>
        </p:nvCxnSpPr>
        <p:spPr>
          <a:xfrm flipH="1" rot="10800000">
            <a:off x="8335575" y="2316250"/>
            <a:ext cx="12300" cy="879000"/>
          </a:xfrm>
          <a:prstGeom prst="straightConnector1">
            <a:avLst/>
          </a:prstGeom>
          <a:noFill/>
          <a:ln cap="flat" cmpd="sng" w="38100">
            <a:solidFill>
              <a:schemeClr val="lt1"/>
            </a:solidFill>
            <a:prstDash val="solid"/>
            <a:round/>
            <a:headEnd len="med" w="med" type="none"/>
            <a:tailEnd len="med" w="med" type="triangle"/>
          </a:ln>
        </p:spPr>
      </p:cxnSp>
      <p:pic>
        <p:nvPicPr>
          <p:cNvPr id="257" name="Google Shape;257;p35"/>
          <p:cNvPicPr preferRelativeResize="0"/>
          <p:nvPr/>
        </p:nvPicPr>
        <p:blipFill>
          <a:blip r:embed="rId7">
            <a:alphaModFix/>
          </a:blip>
          <a:stretch>
            <a:fillRect/>
          </a:stretch>
        </p:blipFill>
        <p:spPr>
          <a:xfrm>
            <a:off x="7796250" y="3336825"/>
            <a:ext cx="790200" cy="875700"/>
          </a:xfrm>
          <a:prstGeom prst="rect">
            <a:avLst/>
          </a:prstGeom>
          <a:noFill/>
          <a:ln>
            <a:noFill/>
          </a:ln>
        </p:spPr>
      </p:pic>
      <p:sp>
        <p:nvSpPr>
          <p:cNvPr id="258" name="Google Shape;258;p35"/>
          <p:cNvSpPr txBox="1"/>
          <p:nvPr/>
        </p:nvSpPr>
        <p:spPr>
          <a:xfrm>
            <a:off x="6256350" y="2532075"/>
            <a:ext cx="1539900" cy="307800"/>
          </a:xfrm>
          <a:prstGeom prst="rect">
            <a:avLst/>
          </a:prstGeom>
          <a:noFill/>
          <a:ln>
            <a:noFill/>
          </a:ln>
        </p:spPr>
        <p:txBody>
          <a:bodyPr anchorCtr="0" anchor="t" bIns="0" lIns="0" spcFirstLastPara="1" rIns="0" wrap="square" tIns="0">
            <a:spAutoFit/>
          </a:bodyPr>
          <a:lstStyle/>
          <a:p>
            <a:pPr indent="0" lvl="0" marL="0" marR="0" rtl="0" algn="ctr">
              <a:lnSpc>
                <a:spcPct val="150017"/>
              </a:lnSpc>
              <a:spcBef>
                <a:spcPts val="0"/>
              </a:spcBef>
              <a:spcAft>
                <a:spcPts val="0"/>
              </a:spcAft>
              <a:buNone/>
            </a:pPr>
            <a:r>
              <a:rPr lang="en" sz="800">
                <a:solidFill>
                  <a:srgbClr val="F4F4F4"/>
                </a:solidFill>
                <a:latin typeface="Montserrat SemiBold"/>
                <a:ea typeface="Montserrat SemiBold"/>
                <a:cs typeface="Montserrat SemiBold"/>
                <a:sym typeface="Montserrat SemiBold"/>
              </a:rPr>
              <a:t>Model assesses the bias type and provides a bias score.</a:t>
            </a:r>
            <a:endParaRPr sz="800">
              <a:solidFill>
                <a:srgbClr val="F4F4F4"/>
              </a:solidFill>
              <a:latin typeface="Montserrat SemiBold"/>
              <a:ea typeface="Montserrat SemiBold"/>
              <a:cs typeface="Montserrat SemiBold"/>
              <a:sym typeface="Montserrat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A25"/>
        </a:solidFill>
      </p:bgPr>
    </p:bg>
    <p:spTree>
      <p:nvGrpSpPr>
        <p:cNvPr id="262" name="Shape 262"/>
        <p:cNvGrpSpPr/>
        <p:nvPr/>
      </p:nvGrpSpPr>
      <p:grpSpPr>
        <a:xfrm>
          <a:off x="0" y="0"/>
          <a:ext cx="0" cy="0"/>
          <a:chOff x="0" y="0"/>
          <a:chExt cx="0" cy="0"/>
        </a:xfrm>
      </p:grpSpPr>
      <p:sp>
        <p:nvSpPr>
          <p:cNvPr id="263" name="Google Shape;263;p36"/>
          <p:cNvSpPr txBox="1"/>
          <p:nvPr/>
        </p:nvSpPr>
        <p:spPr>
          <a:xfrm>
            <a:off x="269600" y="826000"/>
            <a:ext cx="4989000" cy="21540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t/>
            </a:r>
            <a:endParaRPr>
              <a:solidFill>
                <a:schemeClr val="lt1"/>
              </a:solidFill>
              <a:latin typeface="Montserrat SemiBold"/>
              <a:ea typeface="Montserrat SemiBold"/>
              <a:cs typeface="Montserrat SemiBold"/>
              <a:sym typeface="Montserrat SemiBold"/>
            </a:endParaRPr>
          </a:p>
        </p:txBody>
      </p:sp>
      <p:cxnSp>
        <p:nvCxnSpPr>
          <p:cNvPr id="264" name="Google Shape;264;p36"/>
          <p:cNvCxnSpPr/>
          <p:nvPr/>
        </p:nvCxnSpPr>
        <p:spPr>
          <a:xfrm>
            <a:off x="0" y="659108"/>
            <a:ext cx="9144000" cy="0"/>
          </a:xfrm>
          <a:prstGeom prst="straightConnector1">
            <a:avLst/>
          </a:prstGeom>
          <a:noFill/>
          <a:ln cap="rnd" cmpd="sng" w="9525">
            <a:solidFill>
              <a:srgbClr val="F4F4F4"/>
            </a:solidFill>
            <a:prstDash val="solid"/>
            <a:round/>
            <a:headEnd len="sm" w="sm" type="none"/>
            <a:tailEnd len="sm" w="sm" type="none"/>
          </a:ln>
        </p:spPr>
      </p:cxnSp>
      <p:sp>
        <p:nvSpPr>
          <p:cNvPr id="265" name="Google Shape;265;p36"/>
          <p:cNvSpPr txBox="1"/>
          <p:nvPr/>
        </p:nvSpPr>
        <p:spPr>
          <a:xfrm>
            <a:off x="269600" y="214125"/>
            <a:ext cx="7655100" cy="33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2200">
                <a:solidFill>
                  <a:srgbClr val="FD6925"/>
                </a:solidFill>
                <a:latin typeface="Montserrat"/>
                <a:ea typeface="Montserrat"/>
                <a:cs typeface="Montserrat"/>
                <a:sym typeface="Montserrat"/>
              </a:rPr>
              <a:t>The Solution</a:t>
            </a:r>
            <a:endParaRPr sz="700"/>
          </a:p>
        </p:txBody>
      </p:sp>
      <p:sp>
        <p:nvSpPr>
          <p:cNvPr id="266" name="Google Shape;266;p36"/>
          <p:cNvSpPr txBox="1"/>
          <p:nvPr/>
        </p:nvSpPr>
        <p:spPr>
          <a:xfrm>
            <a:off x="269593" y="4712854"/>
            <a:ext cx="69768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000" u="none" cap="none" strike="noStrike">
                <a:solidFill>
                  <a:srgbClr val="FD9D24"/>
                </a:solidFill>
                <a:latin typeface="Montserrat"/>
                <a:ea typeface="Montserrat"/>
                <a:cs typeface="Montserrat"/>
                <a:sym typeface="Montserrat"/>
              </a:rPr>
              <a:t>Bias Beacon</a:t>
            </a:r>
            <a:endParaRPr sz="700"/>
          </a:p>
        </p:txBody>
      </p:sp>
      <p:pic>
        <p:nvPicPr>
          <p:cNvPr id="267" name="Google Shape;267;p36"/>
          <p:cNvPicPr preferRelativeResize="0"/>
          <p:nvPr/>
        </p:nvPicPr>
        <p:blipFill rotWithShape="1">
          <a:blip r:embed="rId3">
            <a:alphaModFix/>
          </a:blip>
          <a:srcRect b="0" l="0" r="6428" t="0"/>
          <a:stretch/>
        </p:blipFill>
        <p:spPr>
          <a:xfrm>
            <a:off x="4312925" y="1208300"/>
            <a:ext cx="4668225" cy="2673076"/>
          </a:xfrm>
          <a:prstGeom prst="rect">
            <a:avLst/>
          </a:prstGeom>
          <a:noFill/>
          <a:ln>
            <a:noFill/>
          </a:ln>
        </p:spPr>
      </p:pic>
      <p:sp>
        <p:nvSpPr>
          <p:cNvPr id="268" name="Google Shape;268;p36"/>
          <p:cNvSpPr txBox="1"/>
          <p:nvPr/>
        </p:nvSpPr>
        <p:spPr>
          <a:xfrm>
            <a:off x="795525" y="4048275"/>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50017"/>
              </a:lnSpc>
              <a:spcBef>
                <a:spcPts val="0"/>
              </a:spcBef>
              <a:spcAft>
                <a:spcPts val="0"/>
              </a:spcAft>
              <a:buNone/>
            </a:pPr>
            <a:r>
              <a:rPr i="1" lang="en" sz="1000">
                <a:solidFill>
                  <a:srgbClr val="F4F4F4"/>
                </a:solidFill>
                <a:latin typeface="Montserrat SemiBold"/>
                <a:ea typeface="Montserrat SemiBold"/>
                <a:cs typeface="Montserrat SemiBold"/>
                <a:sym typeface="Montserrat SemiBold"/>
              </a:rPr>
              <a:t>Bias highlighted.</a:t>
            </a:r>
            <a:endParaRPr i="1" sz="1000">
              <a:solidFill>
                <a:srgbClr val="F4F4F4"/>
              </a:solidFill>
              <a:latin typeface="Montserrat SemiBold"/>
              <a:ea typeface="Montserrat SemiBold"/>
              <a:cs typeface="Montserrat SemiBold"/>
              <a:sym typeface="Montserrat SemiBold"/>
            </a:endParaRPr>
          </a:p>
        </p:txBody>
      </p:sp>
      <p:sp>
        <p:nvSpPr>
          <p:cNvPr id="269" name="Google Shape;269;p36"/>
          <p:cNvSpPr txBox="1"/>
          <p:nvPr/>
        </p:nvSpPr>
        <p:spPr>
          <a:xfrm>
            <a:off x="5309888" y="4048275"/>
            <a:ext cx="3000000" cy="338700"/>
          </a:xfrm>
          <a:prstGeom prst="rect">
            <a:avLst/>
          </a:prstGeom>
          <a:noFill/>
          <a:ln>
            <a:noFill/>
          </a:ln>
        </p:spPr>
        <p:txBody>
          <a:bodyPr anchorCtr="0" anchor="t" bIns="91425" lIns="91425" spcFirstLastPara="1" rIns="91425" wrap="square" tIns="91425">
            <a:spAutoFit/>
          </a:bodyPr>
          <a:lstStyle/>
          <a:p>
            <a:pPr indent="0" lvl="0" marL="0" rtl="0" algn="ctr">
              <a:lnSpc>
                <a:spcPct val="150017"/>
              </a:lnSpc>
              <a:spcBef>
                <a:spcPts val="0"/>
              </a:spcBef>
              <a:spcAft>
                <a:spcPts val="0"/>
              </a:spcAft>
              <a:buNone/>
            </a:pPr>
            <a:r>
              <a:rPr i="1" lang="en" sz="1000">
                <a:solidFill>
                  <a:srgbClr val="F4F4F4"/>
                </a:solidFill>
                <a:latin typeface="Montserrat SemiBold"/>
                <a:ea typeface="Montserrat SemiBold"/>
                <a:cs typeface="Montserrat SemiBold"/>
                <a:sym typeface="Montserrat SemiBold"/>
              </a:rPr>
              <a:t>No bias detected.</a:t>
            </a:r>
            <a:endParaRPr i="1" sz="1000">
              <a:solidFill>
                <a:srgbClr val="F4F4F4"/>
              </a:solidFill>
              <a:latin typeface="Montserrat SemiBold"/>
              <a:ea typeface="Montserrat SemiBold"/>
              <a:cs typeface="Montserrat SemiBold"/>
              <a:sym typeface="Montserrat SemiBold"/>
            </a:endParaRPr>
          </a:p>
        </p:txBody>
      </p:sp>
      <p:pic>
        <p:nvPicPr>
          <p:cNvPr id="270" name="Google Shape;270;p36"/>
          <p:cNvPicPr preferRelativeResize="0"/>
          <p:nvPr/>
        </p:nvPicPr>
        <p:blipFill rotWithShape="1">
          <a:blip r:embed="rId4">
            <a:alphaModFix/>
          </a:blip>
          <a:srcRect b="11253" l="0" r="0" t="0"/>
          <a:stretch/>
        </p:blipFill>
        <p:spPr>
          <a:xfrm>
            <a:off x="269600" y="1202900"/>
            <a:ext cx="3956273" cy="26838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A25"/>
        </a:solidFill>
      </p:bgPr>
    </p:bg>
    <p:spTree>
      <p:nvGrpSpPr>
        <p:cNvPr id="274" name="Shape 274"/>
        <p:cNvGrpSpPr/>
        <p:nvPr/>
      </p:nvGrpSpPr>
      <p:grpSpPr>
        <a:xfrm>
          <a:off x="0" y="0"/>
          <a:ext cx="0" cy="0"/>
          <a:chOff x="0" y="0"/>
          <a:chExt cx="0" cy="0"/>
        </a:xfrm>
      </p:grpSpPr>
      <p:sp>
        <p:nvSpPr>
          <p:cNvPr id="275" name="Google Shape;275;p37"/>
          <p:cNvSpPr txBox="1"/>
          <p:nvPr/>
        </p:nvSpPr>
        <p:spPr>
          <a:xfrm>
            <a:off x="269600" y="826000"/>
            <a:ext cx="4989000" cy="21540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t/>
            </a:r>
            <a:endParaRPr>
              <a:solidFill>
                <a:schemeClr val="lt1"/>
              </a:solidFill>
              <a:latin typeface="Montserrat SemiBold"/>
              <a:ea typeface="Montserrat SemiBold"/>
              <a:cs typeface="Montserrat SemiBold"/>
              <a:sym typeface="Montserrat SemiBold"/>
            </a:endParaRPr>
          </a:p>
        </p:txBody>
      </p:sp>
      <p:cxnSp>
        <p:nvCxnSpPr>
          <p:cNvPr id="276" name="Google Shape;276;p37"/>
          <p:cNvCxnSpPr/>
          <p:nvPr/>
        </p:nvCxnSpPr>
        <p:spPr>
          <a:xfrm>
            <a:off x="0" y="659108"/>
            <a:ext cx="9144000" cy="0"/>
          </a:xfrm>
          <a:prstGeom prst="straightConnector1">
            <a:avLst/>
          </a:prstGeom>
          <a:noFill/>
          <a:ln cap="rnd" cmpd="sng" w="9525">
            <a:solidFill>
              <a:srgbClr val="F4F4F4"/>
            </a:solidFill>
            <a:prstDash val="solid"/>
            <a:round/>
            <a:headEnd len="sm" w="sm" type="none"/>
            <a:tailEnd len="sm" w="sm" type="none"/>
          </a:ln>
        </p:spPr>
      </p:cxnSp>
      <p:sp>
        <p:nvSpPr>
          <p:cNvPr id="277" name="Google Shape;277;p37"/>
          <p:cNvSpPr txBox="1"/>
          <p:nvPr/>
        </p:nvSpPr>
        <p:spPr>
          <a:xfrm>
            <a:off x="269600" y="214125"/>
            <a:ext cx="7655100" cy="33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2200">
                <a:solidFill>
                  <a:srgbClr val="FD6925"/>
                </a:solidFill>
                <a:latin typeface="Montserrat"/>
                <a:ea typeface="Montserrat"/>
                <a:cs typeface="Montserrat"/>
                <a:sym typeface="Montserrat"/>
              </a:rPr>
              <a:t>Dataset Exploration - MBIB Dataset</a:t>
            </a:r>
            <a:endParaRPr sz="700"/>
          </a:p>
        </p:txBody>
      </p:sp>
      <p:sp>
        <p:nvSpPr>
          <p:cNvPr id="278" name="Google Shape;278;p37"/>
          <p:cNvSpPr txBox="1"/>
          <p:nvPr/>
        </p:nvSpPr>
        <p:spPr>
          <a:xfrm>
            <a:off x="269593" y="4712854"/>
            <a:ext cx="69768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000" u="none" cap="none" strike="noStrike">
                <a:solidFill>
                  <a:srgbClr val="FD9D24"/>
                </a:solidFill>
                <a:latin typeface="Montserrat"/>
                <a:ea typeface="Montserrat"/>
                <a:cs typeface="Montserrat"/>
                <a:sym typeface="Montserrat"/>
              </a:rPr>
              <a:t>Bias Beacon</a:t>
            </a:r>
            <a:endParaRPr sz="700"/>
          </a:p>
        </p:txBody>
      </p:sp>
      <p:sp>
        <p:nvSpPr>
          <p:cNvPr id="279" name="Google Shape;279;p37"/>
          <p:cNvSpPr txBox="1"/>
          <p:nvPr/>
        </p:nvSpPr>
        <p:spPr>
          <a:xfrm>
            <a:off x="269600" y="765375"/>
            <a:ext cx="8599800" cy="1854900"/>
          </a:xfrm>
          <a:prstGeom prst="rect">
            <a:avLst/>
          </a:prstGeom>
          <a:noFill/>
          <a:ln>
            <a:noFill/>
          </a:ln>
        </p:spPr>
        <p:txBody>
          <a:bodyPr anchorCtr="0" anchor="t" bIns="0" lIns="0" spcFirstLastPara="1" rIns="0" wrap="square" tIns="0">
            <a:spAutoFit/>
          </a:bodyPr>
          <a:lstStyle/>
          <a:p>
            <a:pPr indent="-298450" lvl="0" marL="457200" marR="0" rtl="0" algn="l">
              <a:lnSpc>
                <a:spcPct val="150017"/>
              </a:lnSpc>
              <a:spcBef>
                <a:spcPts val="0"/>
              </a:spcBef>
              <a:spcAft>
                <a:spcPts val="0"/>
              </a:spcAft>
              <a:buClr>
                <a:srgbClr val="F4F4F4"/>
              </a:buClr>
              <a:buSzPts val="1100"/>
              <a:buFont typeface="Montserrat SemiBold"/>
              <a:buChar char="●"/>
            </a:pPr>
            <a:r>
              <a:rPr lang="en" sz="1100">
                <a:solidFill>
                  <a:srgbClr val="F4F4F4"/>
                </a:solidFill>
                <a:latin typeface="Montserrat SemiBold"/>
                <a:ea typeface="Montserrat SemiBold"/>
                <a:cs typeface="Montserrat SemiBold"/>
                <a:sym typeface="Montserrat SemiBold"/>
              </a:rPr>
              <a:t>Media Bias Identification Benchmark[MBIB]</a:t>
            </a:r>
            <a:endParaRPr sz="1100">
              <a:solidFill>
                <a:srgbClr val="F4F4F4"/>
              </a:solidFill>
              <a:latin typeface="Montserrat SemiBold"/>
              <a:ea typeface="Montserrat SemiBold"/>
              <a:cs typeface="Montserrat SemiBold"/>
              <a:sym typeface="Montserrat SemiBold"/>
            </a:endParaRPr>
          </a:p>
          <a:p>
            <a:pPr indent="-298450" lvl="0" marL="457200" marR="0" rtl="0" algn="l">
              <a:lnSpc>
                <a:spcPct val="150017"/>
              </a:lnSpc>
              <a:spcBef>
                <a:spcPts val="0"/>
              </a:spcBef>
              <a:spcAft>
                <a:spcPts val="0"/>
              </a:spcAft>
              <a:buClr>
                <a:srgbClr val="F4F4F4"/>
              </a:buClr>
              <a:buSzPts val="1100"/>
              <a:buFont typeface="Montserrat SemiBold"/>
              <a:buChar char="●"/>
            </a:pPr>
            <a:r>
              <a:rPr lang="en" sz="1100">
                <a:solidFill>
                  <a:srgbClr val="F4F4F4"/>
                </a:solidFill>
                <a:latin typeface="Montserrat SemiBold"/>
                <a:ea typeface="Montserrat SemiBold"/>
                <a:cs typeface="Montserrat SemiBold"/>
                <a:sym typeface="Montserrat SemiBold"/>
              </a:rPr>
              <a:t>Data contains 480,000+ articles, blog posts, Wikipedia articles, etc manually labeled into 6 types of bias</a:t>
            </a:r>
            <a:endParaRPr sz="1100">
              <a:solidFill>
                <a:srgbClr val="F4F4F4"/>
              </a:solidFill>
              <a:latin typeface="Montserrat SemiBold"/>
              <a:ea typeface="Montserrat SemiBold"/>
              <a:cs typeface="Montserrat SemiBold"/>
              <a:sym typeface="Montserrat SemiBold"/>
            </a:endParaRPr>
          </a:p>
          <a:p>
            <a:pPr indent="-292100" lvl="1" marL="914400" rtl="0" algn="l">
              <a:lnSpc>
                <a:spcPct val="150017"/>
              </a:lnSpc>
              <a:spcBef>
                <a:spcPts val="0"/>
              </a:spcBef>
              <a:spcAft>
                <a:spcPts val="0"/>
              </a:spcAft>
              <a:buClr>
                <a:srgbClr val="F4F4F4"/>
              </a:buClr>
              <a:buSzPts val="1000"/>
              <a:buFont typeface="Montserrat SemiBold"/>
              <a:buChar char="○"/>
            </a:pPr>
            <a:r>
              <a:rPr lang="en" sz="1000">
                <a:solidFill>
                  <a:srgbClr val="F4F4F4"/>
                </a:solidFill>
                <a:latin typeface="Montserrat SemiBold"/>
                <a:ea typeface="Montserrat SemiBold"/>
                <a:cs typeface="Montserrat SemiBold"/>
                <a:sym typeface="Montserrat SemiBold"/>
              </a:rPr>
              <a:t>Collected from 22 different data sources</a:t>
            </a:r>
            <a:endParaRPr sz="1000">
              <a:solidFill>
                <a:srgbClr val="F4F4F4"/>
              </a:solidFill>
              <a:latin typeface="Montserrat SemiBold"/>
              <a:ea typeface="Montserrat SemiBold"/>
              <a:cs typeface="Montserrat SemiBold"/>
              <a:sym typeface="Montserrat SemiBold"/>
            </a:endParaRPr>
          </a:p>
          <a:p>
            <a:pPr indent="-292100" lvl="1" marL="914400" rtl="0" algn="l">
              <a:lnSpc>
                <a:spcPct val="150017"/>
              </a:lnSpc>
              <a:spcBef>
                <a:spcPts val="0"/>
              </a:spcBef>
              <a:spcAft>
                <a:spcPts val="0"/>
              </a:spcAft>
              <a:buClr>
                <a:srgbClr val="F4F4F4"/>
              </a:buClr>
              <a:buSzPts val="1000"/>
              <a:buFont typeface="Montserrat SemiBold"/>
              <a:buChar char="○"/>
            </a:pPr>
            <a:r>
              <a:rPr lang="en" sz="1000">
                <a:solidFill>
                  <a:srgbClr val="F4F4F4"/>
                </a:solidFill>
                <a:latin typeface="Montserrat SemiBold"/>
                <a:ea typeface="Montserrat SemiBold"/>
                <a:cs typeface="Montserrat SemiBold"/>
                <a:sym typeface="Montserrat SemiBold"/>
              </a:rPr>
              <a:t>Mixture of individual sentences and paragraphs consisting of sentences</a:t>
            </a:r>
            <a:endParaRPr sz="1000">
              <a:solidFill>
                <a:srgbClr val="F4F4F4"/>
              </a:solidFill>
              <a:latin typeface="Montserrat SemiBold"/>
              <a:ea typeface="Montserrat SemiBold"/>
              <a:cs typeface="Montserrat SemiBold"/>
              <a:sym typeface="Montserrat SemiBold"/>
            </a:endParaRPr>
          </a:p>
          <a:p>
            <a:pPr indent="-292100" lvl="2" marL="1371600" rtl="0" algn="l">
              <a:lnSpc>
                <a:spcPct val="150017"/>
              </a:lnSpc>
              <a:spcBef>
                <a:spcPts val="0"/>
              </a:spcBef>
              <a:spcAft>
                <a:spcPts val="0"/>
              </a:spcAft>
              <a:buClr>
                <a:srgbClr val="F4F4F4"/>
              </a:buClr>
              <a:buSzPts val="1000"/>
              <a:buFont typeface="Montserrat SemiBold"/>
              <a:buChar char="■"/>
            </a:pPr>
            <a:r>
              <a:rPr lang="en" sz="1000">
                <a:solidFill>
                  <a:srgbClr val="F4F4F4"/>
                </a:solidFill>
                <a:latin typeface="Montserrat SemiBold"/>
                <a:ea typeface="Montserrat SemiBold"/>
                <a:cs typeface="Montserrat SemiBold"/>
                <a:sym typeface="Montserrat SemiBold"/>
              </a:rPr>
              <a:t>Token	length varied from 10 tokens(sentences) to 400 tokens(paragraphs)</a:t>
            </a:r>
            <a:endParaRPr sz="1000">
              <a:solidFill>
                <a:srgbClr val="F4F4F4"/>
              </a:solidFill>
              <a:latin typeface="Montserrat SemiBold"/>
              <a:ea typeface="Montserrat SemiBold"/>
              <a:cs typeface="Montserrat SemiBold"/>
              <a:sym typeface="Montserrat SemiBold"/>
            </a:endParaRPr>
          </a:p>
          <a:p>
            <a:pPr indent="-298450" lvl="0" marL="457200" rtl="0" algn="l">
              <a:lnSpc>
                <a:spcPct val="150017"/>
              </a:lnSpc>
              <a:spcBef>
                <a:spcPts val="0"/>
              </a:spcBef>
              <a:spcAft>
                <a:spcPts val="0"/>
              </a:spcAft>
              <a:buClr>
                <a:srgbClr val="F4F4F4"/>
              </a:buClr>
              <a:buSzPts val="1100"/>
              <a:buFont typeface="Montserrat SemiBold"/>
              <a:buChar char="●"/>
            </a:pPr>
            <a:r>
              <a:rPr lang="en" sz="1100">
                <a:solidFill>
                  <a:srgbClr val="F4F4F4"/>
                </a:solidFill>
                <a:latin typeface="Montserrat SemiBold"/>
                <a:ea typeface="Montserrat SemiBold"/>
                <a:cs typeface="Montserrat SemiBold"/>
                <a:sym typeface="Montserrat SemiBold"/>
              </a:rPr>
              <a:t>Data cleaning to correct grammar and remove article formatting, such as beginning with BREAKING, RT, NEWS</a:t>
            </a:r>
            <a:endParaRPr sz="1100">
              <a:solidFill>
                <a:srgbClr val="F4F4F4"/>
              </a:solidFill>
              <a:latin typeface="Montserrat SemiBold"/>
              <a:ea typeface="Montserrat SemiBold"/>
              <a:cs typeface="Montserrat SemiBold"/>
              <a:sym typeface="Montserrat SemiBold"/>
            </a:endParaRPr>
          </a:p>
          <a:p>
            <a:pPr indent="0" lvl="0" marL="0" rtl="0" algn="l">
              <a:lnSpc>
                <a:spcPct val="150017"/>
              </a:lnSpc>
              <a:spcBef>
                <a:spcPts val="0"/>
              </a:spcBef>
              <a:spcAft>
                <a:spcPts val="0"/>
              </a:spcAft>
              <a:buNone/>
            </a:pPr>
            <a:r>
              <a:t/>
            </a:r>
            <a:endParaRPr sz="1000">
              <a:solidFill>
                <a:srgbClr val="F4F4F4"/>
              </a:solidFill>
              <a:latin typeface="Montserrat SemiBold"/>
              <a:ea typeface="Montserrat SemiBold"/>
              <a:cs typeface="Montserrat SemiBold"/>
              <a:sym typeface="Montserrat SemiBold"/>
            </a:endParaRPr>
          </a:p>
          <a:p>
            <a:pPr indent="0" lvl="0" marL="0" marR="0" rtl="0" algn="l">
              <a:lnSpc>
                <a:spcPct val="150017"/>
              </a:lnSpc>
              <a:spcBef>
                <a:spcPts val="0"/>
              </a:spcBef>
              <a:spcAft>
                <a:spcPts val="0"/>
              </a:spcAft>
              <a:buNone/>
            </a:pPr>
            <a:r>
              <a:t/>
            </a:r>
            <a:endParaRPr sz="1100">
              <a:solidFill>
                <a:srgbClr val="F4F4F4"/>
              </a:solidFill>
              <a:latin typeface="Montserrat SemiBold"/>
              <a:ea typeface="Montserrat SemiBold"/>
              <a:cs typeface="Montserrat SemiBold"/>
              <a:sym typeface="Montserrat SemiBold"/>
            </a:endParaRPr>
          </a:p>
        </p:txBody>
      </p:sp>
      <p:pic>
        <p:nvPicPr>
          <p:cNvPr id="280" name="Google Shape;280;p37"/>
          <p:cNvPicPr preferRelativeResize="0"/>
          <p:nvPr/>
        </p:nvPicPr>
        <p:blipFill>
          <a:blip r:embed="rId3">
            <a:alphaModFix/>
          </a:blip>
          <a:stretch>
            <a:fillRect/>
          </a:stretch>
        </p:blipFill>
        <p:spPr>
          <a:xfrm>
            <a:off x="2512102" y="2295521"/>
            <a:ext cx="4114800" cy="26517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A25"/>
        </a:solidFill>
      </p:bgPr>
    </p:bg>
    <p:spTree>
      <p:nvGrpSpPr>
        <p:cNvPr id="284" name="Shape 284"/>
        <p:cNvGrpSpPr/>
        <p:nvPr/>
      </p:nvGrpSpPr>
      <p:grpSpPr>
        <a:xfrm>
          <a:off x="0" y="0"/>
          <a:ext cx="0" cy="0"/>
          <a:chOff x="0" y="0"/>
          <a:chExt cx="0" cy="0"/>
        </a:xfrm>
      </p:grpSpPr>
      <p:sp>
        <p:nvSpPr>
          <p:cNvPr id="285" name="Google Shape;285;p38"/>
          <p:cNvSpPr txBox="1"/>
          <p:nvPr/>
        </p:nvSpPr>
        <p:spPr>
          <a:xfrm>
            <a:off x="269600" y="826000"/>
            <a:ext cx="4989000" cy="21540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t/>
            </a:r>
            <a:endParaRPr>
              <a:solidFill>
                <a:schemeClr val="lt1"/>
              </a:solidFill>
              <a:latin typeface="Montserrat SemiBold"/>
              <a:ea typeface="Montserrat SemiBold"/>
              <a:cs typeface="Montserrat SemiBold"/>
              <a:sym typeface="Montserrat SemiBold"/>
            </a:endParaRPr>
          </a:p>
        </p:txBody>
      </p:sp>
      <p:cxnSp>
        <p:nvCxnSpPr>
          <p:cNvPr id="286" name="Google Shape;286;p38"/>
          <p:cNvCxnSpPr/>
          <p:nvPr/>
        </p:nvCxnSpPr>
        <p:spPr>
          <a:xfrm>
            <a:off x="0" y="659108"/>
            <a:ext cx="9144000" cy="0"/>
          </a:xfrm>
          <a:prstGeom prst="straightConnector1">
            <a:avLst/>
          </a:prstGeom>
          <a:noFill/>
          <a:ln cap="rnd" cmpd="sng" w="9525">
            <a:solidFill>
              <a:srgbClr val="F4F4F4"/>
            </a:solidFill>
            <a:prstDash val="solid"/>
            <a:round/>
            <a:headEnd len="sm" w="sm" type="none"/>
            <a:tailEnd len="sm" w="sm" type="none"/>
          </a:ln>
        </p:spPr>
      </p:cxnSp>
      <p:cxnSp>
        <p:nvCxnSpPr>
          <p:cNvPr id="287" name="Google Shape;287;p38"/>
          <p:cNvCxnSpPr/>
          <p:nvPr/>
        </p:nvCxnSpPr>
        <p:spPr>
          <a:xfrm>
            <a:off x="0" y="4479630"/>
            <a:ext cx="9144000" cy="0"/>
          </a:xfrm>
          <a:prstGeom prst="straightConnector1">
            <a:avLst/>
          </a:prstGeom>
          <a:noFill/>
          <a:ln cap="rnd" cmpd="sng" w="9525">
            <a:solidFill>
              <a:srgbClr val="F4F4F4"/>
            </a:solidFill>
            <a:prstDash val="solid"/>
            <a:round/>
            <a:headEnd len="sm" w="sm" type="none"/>
            <a:tailEnd len="sm" w="sm" type="none"/>
          </a:ln>
        </p:spPr>
      </p:cxnSp>
      <p:sp>
        <p:nvSpPr>
          <p:cNvPr id="288" name="Google Shape;288;p38"/>
          <p:cNvSpPr txBox="1"/>
          <p:nvPr/>
        </p:nvSpPr>
        <p:spPr>
          <a:xfrm>
            <a:off x="269600" y="214125"/>
            <a:ext cx="7655100" cy="33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2200">
                <a:solidFill>
                  <a:srgbClr val="FD6925"/>
                </a:solidFill>
                <a:latin typeface="Montserrat"/>
                <a:ea typeface="Montserrat"/>
                <a:cs typeface="Montserrat"/>
                <a:sym typeface="Montserrat"/>
              </a:rPr>
              <a:t>Dataset Exploration Cont.</a:t>
            </a:r>
            <a:endParaRPr sz="700"/>
          </a:p>
        </p:txBody>
      </p:sp>
      <p:sp>
        <p:nvSpPr>
          <p:cNvPr id="289" name="Google Shape;289;p38"/>
          <p:cNvSpPr txBox="1"/>
          <p:nvPr/>
        </p:nvSpPr>
        <p:spPr>
          <a:xfrm>
            <a:off x="269593" y="4712854"/>
            <a:ext cx="69768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000" u="none" cap="none" strike="noStrike">
                <a:solidFill>
                  <a:srgbClr val="FD9D24"/>
                </a:solidFill>
                <a:latin typeface="Montserrat"/>
                <a:ea typeface="Montserrat"/>
                <a:cs typeface="Montserrat"/>
                <a:sym typeface="Montserrat"/>
              </a:rPr>
              <a:t>Bias Beacon</a:t>
            </a:r>
            <a:endParaRPr sz="700"/>
          </a:p>
        </p:txBody>
      </p:sp>
      <p:sp>
        <p:nvSpPr>
          <p:cNvPr id="290" name="Google Shape;290;p38"/>
          <p:cNvSpPr txBox="1"/>
          <p:nvPr/>
        </p:nvSpPr>
        <p:spPr>
          <a:xfrm>
            <a:off x="269600" y="765375"/>
            <a:ext cx="8663700" cy="467940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b="1" lang="en" sz="1200" u="sng">
                <a:solidFill>
                  <a:schemeClr val="lt1"/>
                </a:solidFill>
                <a:latin typeface="Montserrat"/>
                <a:ea typeface="Montserrat"/>
                <a:cs typeface="Montserrat"/>
                <a:sym typeface="Montserrat"/>
              </a:rPr>
              <a:t>Text Examples</a:t>
            </a:r>
            <a:endParaRPr b="1" sz="1200" u="sng">
              <a:solidFill>
                <a:schemeClr val="lt1"/>
              </a:solidFill>
              <a:latin typeface="Montserrat"/>
              <a:ea typeface="Montserrat"/>
              <a:cs typeface="Montserrat"/>
              <a:sym typeface="Montserrat"/>
            </a:endParaRPr>
          </a:p>
          <a:p>
            <a:pPr indent="0" lvl="0" marL="0" marR="0" rtl="0" algn="l">
              <a:lnSpc>
                <a:spcPct val="200000"/>
              </a:lnSpc>
              <a:spcBef>
                <a:spcPts val="0"/>
              </a:spcBef>
              <a:spcAft>
                <a:spcPts val="0"/>
              </a:spcAft>
              <a:buNone/>
            </a:pPr>
            <a:r>
              <a:rPr b="1" lang="en" sz="1000">
                <a:solidFill>
                  <a:srgbClr val="FD9D24"/>
                </a:solidFill>
                <a:latin typeface="Montserrat"/>
                <a:ea typeface="Montserrat"/>
                <a:cs typeface="Montserrat"/>
                <a:sym typeface="Montserrat"/>
              </a:rPr>
              <a:t>Fake News</a:t>
            </a:r>
            <a:r>
              <a:rPr b="1" lang="en" sz="1000">
                <a:solidFill>
                  <a:srgbClr val="FD9D24"/>
                </a:solidFill>
                <a:latin typeface="Montserrat"/>
                <a:ea typeface="Montserrat"/>
                <a:cs typeface="Montserrat"/>
                <a:sym typeface="Montserrat"/>
              </a:rPr>
              <a:t>:</a:t>
            </a:r>
            <a:r>
              <a:rPr lang="en" sz="1000">
                <a:solidFill>
                  <a:srgbClr val="FD9D24"/>
                </a:solidFill>
                <a:latin typeface="Montserrat SemiBold"/>
                <a:ea typeface="Montserrat SemiBold"/>
                <a:cs typeface="Montserrat SemiBold"/>
                <a:sym typeface="Montserrat SemiBold"/>
              </a:rPr>
              <a:t>  </a:t>
            </a:r>
            <a:r>
              <a:rPr lang="en" sz="1000">
                <a:solidFill>
                  <a:srgbClr val="EEECE1"/>
                </a:solidFill>
                <a:latin typeface="Montserrat SemiBold"/>
                <a:ea typeface="Montserrat SemiBold"/>
                <a:cs typeface="Montserrat SemiBold"/>
                <a:sym typeface="Montserrat SemiBold"/>
              </a:rPr>
              <a:t>“</a:t>
            </a:r>
            <a:r>
              <a:rPr i="1" lang="en" sz="1000">
                <a:solidFill>
                  <a:srgbClr val="EEECE1"/>
                </a:solidFill>
                <a:latin typeface="Montserrat SemiBold"/>
                <a:ea typeface="Montserrat SemiBold"/>
                <a:cs typeface="Montserrat SemiBold"/>
                <a:sym typeface="Montserrat SemiBold"/>
              </a:rPr>
              <a:t>In the United States alone we lose more than 3,000 people a day to cancer.</a:t>
            </a:r>
            <a:r>
              <a:rPr lang="en" sz="1000">
                <a:solidFill>
                  <a:srgbClr val="EEECE1"/>
                </a:solidFill>
                <a:latin typeface="Montserrat SemiBold"/>
                <a:ea typeface="Montserrat SemiBold"/>
                <a:cs typeface="Montserrat SemiBold"/>
                <a:sym typeface="Montserrat SemiBold"/>
              </a:rPr>
              <a:t>”</a:t>
            </a:r>
            <a:endParaRPr sz="1000">
              <a:solidFill>
                <a:srgbClr val="EEECE1"/>
              </a:solidFill>
              <a:latin typeface="Montserrat SemiBold"/>
              <a:ea typeface="Montserrat SemiBold"/>
              <a:cs typeface="Montserrat SemiBold"/>
              <a:sym typeface="Montserrat SemiBold"/>
            </a:endParaRPr>
          </a:p>
          <a:p>
            <a:pPr indent="0" lvl="0" marL="0" rtl="0" algn="l">
              <a:lnSpc>
                <a:spcPct val="200000"/>
              </a:lnSpc>
              <a:spcBef>
                <a:spcPts val="0"/>
              </a:spcBef>
              <a:spcAft>
                <a:spcPts val="0"/>
              </a:spcAft>
              <a:buClr>
                <a:schemeClr val="dk1"/>
              </a:buClr>
              <a:buFont typeface="Arial"/>
              <a:buNone/>
            </a:pPr>
            <a:r>
              <a:rPr b="1" lang="en" sz="1000">
                <a:solidFill>
                  <a:srgbClr val="FD9D24"/>
                </a:solidFill>
                <a:latin typeface="Montserrat"/>
                <a:ea typeface="Montserrat"/>
                <a:cs typeface="Montserrat"/>
                <a:sym typeface="Montserrat"/>
              </a:rPr>
              <a:t>Gender Bias:</a:t>
            </a:r>
            <a:r>
              <a:rPr lang="en" sz="1000">
                <a:solidFill>
                  <a:srgbClr val="FD9D24"/>
                </a:solidFill>
                <a:latin typeface="Montserrat SemiBold"/>
                <a:ea typeface="Montserrat SemiBold"/>
                <a:cs typeface="Montserrat SemiBold"/>
                <a:sym typeface="Montserrat SemiBold"/>
              </a:rPr>
              <a:t>  </a:t>
            </a:r>
            <a:r>
              <a:rPr lang="en" sz="1000">
                <a:solidFill>
                  <a:schemeClr val="lt2"/>
                </a:solidFill>
                <a:latin typeface="Montserrat SemiBold"/>
                <a:ea typeface="Montserrat SemiBold"/>
                <a:cs typeface="Montserrat SemiBold"/>
                <a:sym typeface="Montserrat SemiBold"/>
              </a:rPr>
              <a:t>“</a:t>
            </a:r>
            <a:r>
              <a:rPr i="1" lang="en" sz="1000">
                <a:solidFill>
                  <a:schemeClr val="lt2"/>
                </a:solidFill>
                <a:latin typeface="Montserrat SemiBold"/>
                <a:ea typeface="Montserrat SemiBold"/>
                <a:cs typeface="Montserrat SemiBold"/>
                <a:sym typeface="Montserrat SemiBold"/>
              </a:rPr>
              <a:t>I'm just not that into dudes giving me manicures, I like the ladies</a:t>
            </a:r>
            <a:r>
              <a:rPr lang="en" sz="1000">
                <a:solidFill>
                  <a:schemeClr val="lt2"/>
                </a:solidFill>
                <a:latin typeface="Montserrat SemiBold"/>
                <a:ea typeface="Montserrat SemiBold"/>
                <a:cs typeface="Montserrat SemiBold"/>
                <a:sym typeface="Montserrat SemiBold"/>
              </a:rPr>
              <a:t>”</a:t>
            </a:r>
            <a:endParaRPr sz="1000">
              <a:solidFill>
                <a:schemeClr val="lt2"/>
              </a:solidFill>
              <a:latin typeface="Montserrat SemiBold"/>
              <a:ea typeface="Montserrat SemiBold"/>
              <a:cs typeface="Montserrat SemiBold"/>
              <a:sym typeface="Montserrat SemiBold"/>
            </a:endParaRPr>
          </a:p>
          <a:p>
            <a:pPr indent="-292100" lvl="0" marL="457200" rtl="0" algn="l">
              <a:lnSpc>
                <a:spcPct val="200000"/>
              </a:lnSpc>
              <a:spcBef>
                <a:spcPts val="0"/>
              </a:spcBef>
              <a:spcAft>
                <a:spcPts val="0"/>
              </a:spcAft>
              <a:buClr>
                <a:schemeClr val="lt2"/>
              </a:buClr>
              <a:buSzPts val="1000"/>
              <a:buFont typeface="Montserrat SemiBold"/>
              <a:buChar char="-"/>
            </a:pPr>
            <a:r>
              <a:rPr lang="en" sz="1000">
                <a:solidFill>
                  <a:schemeClr val="lt2"/>
                </a:solidFill>
                <a:latin typeface="Montserrat SemiBold"/>
                <a:ea typeface="Montserrat SemiBold"/>
                <a:cs typeface="Montserrat SemiBold"/>
                <a:sym typeface="Montserrat SemiBold"/>
              </a:rPr>
              <a:t>Bad labeling: “</a:t>
            </a:r>
            <a:r>
              <a:rPr i="1" lang="en" sz="1000">
                <a:solidFill>
                  <a:schemeClr val="lt2"/>
                </a:solidFill>
                <a:latin typeface="Montserrat SemiBold"/>
                <a:ea typeface="Montserrat SemiBold"/>
                <a:cs typeface="Montserrat SemiBold"/>
                <a:sym typeface="Montserrat SemiBold"/>
              </a:rPr>
              <a:t>but thats because of african americans are uneducated and live in poverty</a:t>
            </a:r>
            <a:r>
              <a:rPr lang="en" sz="1000">
                <a:solidFill>
                  <a:schemeClr val="lt2"/>
                </a:solidFill>
                <a:latin typeface="Montserrat SemiBold"/>
                <a:ea typeface="Montserrat SemiBold"/>
                <a:cs typeface="Montserrat SemiBold"/>
                <a:sym typeface="Montserrat SemiBold"/>
              </a:rPr>
              <a:t>”</a:t>
            </a:r>
            <a:endParaRPr sz="1000">
              <a:solidFill>
                <a:schemeClr val="lt2"/>
              </a:solidFill>
              <a:latin typeface="Montserrat SemiBold"/>
              <a:ea typeface="Montserrat SemiBold"/>
              <a:cs typeface="Montserrat SemiBold"/>
              <a:sym typeface="Montserrat SemiBold"/>
            </a:endParaRPr>
          </a:p>
          <a:p>
            <a:pPr indent="0" lvl="0" marL="0" rtl="0" algn="l">
              <a:lnSpc>
                <a:spcPct val="200000"/>
              </a:lnSpc>
              <a:spcBef>
                <a:spcPts val="0"/>
              </a:spcBef>
              <a:spcAft>
                <a:spcPts val="0"/>
              </a:spcAft>
              <a:buClr>
                <a:schemeClr val="dk1"/>
              </a:buClr>
              <a:buFont typeface="Arial"/>
              <a:buNone/>
            </a:pPr>
            <a:r>
              <a:rPr b="1" lang="en" sz="1000">
                <a:solidFill>
                  <a:srgbClr val="FD9D24"/>
                </a:solidFill>
                <a:latin typeface="Montserrat"/>
                <a:ea typeface="Montserrat"/>
                <a:cs typeface="Montserrat"/>
                <a:sym typeface="Montserrat"/>
              </a:rPr>
              <a:t>Linguistic Bias:</a:t>
            </a:r>
            <a:r>
              <a:rPr lang="en" sz="1000">
                <a:solidFill>
                  <a:srgbClr val="FD9D24"/>
                </a:solidFill>
                <a:latin typeface="Montserrat SemiBold"/>
                <a:ea typeface="Montserrat SemiBold"/>
                <a:cs typeface="Montserrat SemiBold"/>
                <a:sym typeface="Montserrat SemiBold"/>
              </a:rPr>
              <a:t>  </a:t>
            </a:r>
            <a:r>
              <a:rPr lang="en" sz="1000">
                <a:solidFill>
                  <a:schemeClr val="lt2"/>
                </a:solidFill>
                <a:latin typeface="Montserrat SemiBold"/>
                <a:ea typeface="Montserrat SemiBold"/>
                <a:cs typeface="Montserrat SemiBold"/>
                <a:sym typeface="Montserrat SemiBold"/>
              </a:rPr>
              <a:t>“</a:t>
            </a:r>
            <a:r>
              <a:rPr i="1" lang="en" sz="1000">
                <a:solidFill>
                  <a:schemeClr val="lt2"/>
                </a:solidFill>
                <a:latin typeface="Montserrat SemiBold"/>
                <a:ea typeface="Montserrat SemiBold"/>
                <a:cs typeface="Montserrat SemiBold"/>
                <a:sym typeface="Montserrat SemiBold"/>
              </a:rPr>
              <a:t>Surprisingly scott seems to admit that this theory is the truth of the matter further admitting that he had even blocked making this decision out of his memory to preserve the fallacy in his own mind and prevent others from discovering his secret.</a:t>
            </a:r>
            <a:r>
              <a:rPr lang="en" sz="1000">
                <a:solidFill>
                  <a:schemeClr val="lt2"/>
                </a:solidFill>
                <a:latin typeface="Montserrat SemiBold"/>
                <a:ea typeface="Montserrat SemiBold"/>
                <a:cs typeface="Montserrat SemiBold"/>
                <a:sym typeface="Montserrat SemiBold"/>
              </a:rPr>
              <a:t>”</a:t>
            </a:r>
            <a:endParaRPr sz="1000">
              <a:solidFill>
                <a:schemeClr val="lt2"/>
              </a:solidFill>
              <a:latin typeface="Montserrat SemiBold"/>
              <a:ea typeface="Montserrat SemiBold"/>
              <a:cs typeface="Montserrat SemiBold"/>
              <a:sym typeface="Montserrat SemiBold"/>
            </a:endParaRPr>
          </a:p>
          <a:p>
            <a:pPr indent="0" lvl="0" marL="0" rtl="0" algn="l">
              <a:lnSpc>
                <a:spcPct val="200000"/>
              </a:lnSpc>
              <a:spcBef>
                <a:spcPts val="0"/>
              </a:spcBef>
              <a:spcAft>
                <a:spcPts val="0"/>
              </a:spcAft>
              <a:buClr>
                <a:schemeClr val="dk1"/>
              </a:buClr>
              <a:buFont typeface="Arial"/>
              <a:buNone/>
            </a:pPr>
            <a:r>
              <a:rPr b="1" lang="en" sz="1000">
                <a:solidFill>
                  <a:srgbClr val="FD9D24"/>
                </a:solidFill>
                <a:latin typeface="Montserrat"/>
                <a:ea typeface="Montserrat"/>
                <a:cs typeface="Montserrat"/>
                <a:sym typeface="Montserrat"/>
              </a:rPr>
              <a:t>Racial Bias:</a:t>
            </a:r>
            <a:r>
              <a:rPr lang="en" sz="1000">
                <a:solidFill>
                  <a:srgbClr val="FD9D24"/>
                </a:solidFill>
                <a:latin typeface="Montserrat SemiBold"/>
                <a:ea typeface="Montserrat SemiBold"/>
                <a:cs typeface="Montserrat SemiBold"/>
                <a:sym typeface="Montserrat SemiBold"/>
              </a:rPr>
              <a:t>  </a:t>
            </a:r>
            <a:r>
              <a:rPr lang="en" sz="1000">
                <a:solidFill>
                  <a:schemeClr val="lt2"/>
                </a:solidFill>
                <a:latin typeface="Montserrat SemiBold"/>
                <a:ea typeface="Montserrat SemiBold"/>
                <a:cs typeface="Montserrat SemiBold"/>
                <a:sym typeface="Montserrat SemiBold"/>
              </a:rPr>
              <a:t>“</a:t>
            </a:r>
            <a:r>
              <a:rPr i="1" lang="en" sz="1000">
                <a:solidFill>
                  <a:schemeClr val="lt2"/>
                </a:solidFill>
                <a:latin typeface="Montserrat SemiBold"/>
                <a:ea typeface="Montserrat SemiBold"/>
                <a:cs typeface="Montserrat SemiBold"/>
                <a:sym typeface="Montserrat SemiBold"/>
              </a:rPr>
              <a:t>I think the jews are a intelligent yet sometimes frugal and well adjusted people.</a:t>
            </a:r>
            <a:r>
              <a:rPr lang="en" sz="1000">
                <a:solidFill>
                  <a:schemeClr val="lt2"/>
                </a:solidFill>
                <a:latin typeface="Montserrat SemiBold"/>
                <a:ea typeface="Montserrat SemiBold"/>
                <a:cs typeface="Montserrat SemiBold"/>
                <a:sym typeface="Montserrat SemiBold"/>
              </a:rPr>
              <a:t>”</a:t>
            </a:r>
            <a:endParaRPr sz="1000">
              <a:solidFill>
                <a:schemeClr val="lt2"/>
              </a:solidFill>
              <a:latin typeface="Montserrat SemiBold"/>
              <a:ea typeface="Montserrat SemiBold"/>
              <a:cs typeface="Montserrat SemiBold"/>
              <a:sym typeface="Montserrat SemiBold"/>
            </a:endParaRPr>
          </a:p>
          <a:p>
            <a:pPr indent="0" lvl="0" marL="0" rtl="0" algn="l">
              <a:lnSpc>
                <a:spcPct val="200000"/>
              </a:lnSpc>
              <a:spcBef>
                <a:spcPts val="0"/>
              </a:spcBef>
              <a:spcAft>
                <a:spcPts val="0"/>
              </a:spcAft>
              <a:buClr>
                <a:schemeClr val="dk1"/>
              </a:buClr>
              <a:buFont typeface="Arial"/>
              <a:buNone/>
            </a:pPr>
            <a:r>
              <a:rPr b="1" lang="en" sz="1000">
                <a:solidFill>
                  <a:srgbClr val="FD9D24"/>
                </a:solidFill>
                <a:latin typeface="Montserrat"/>
                <a:ea typeface="Montserrat"/>
                <a:cs typeface="Montserrat"/>
                <a:sym typeface="Montserrat"/>
              </a:rPr>
              <a:t>Political Bias:</a:t>
            </a:r>
            <a:r>
              <a:rPr lang="en" sz="1000">
                <a:solidFill>
                  <a:srgbClr val="FD9D24"/>
                </a:solidFill>
                <a:latin typeface="Montserrat SemiBold"/>
                <a:ea typeface="Montserrat SemiBold"/>
                <a:cs typeface="Montserrat SemiBold"/>
                <a:sym typeface="Montserrat SemiBold"/>
              </a:rPr>
              <a:t>  </a:t>
            </a:r>
            <a:r>
              <a:rPr lang="en" sz="1000">
                <a:solidFill>
                  <a:schemeClr val="lt2"/>
                </a:solidFill>
                <a:latin typeface="Montserrat SemiBold"/>
                <a:ea typeface="Montserrat SemiBold"/>
                <a:cs typeface="Montserrat SemiBold"/>
                <a:sym typeface="Montserrat SemiBold"/>
              </a:rPr>
              <a:t>“</a:t>
            </a:r>
            <a:r>
              <a:rPr i="1" lang="en" sz="1000">
                <a:solidFill>
                  <a:schemeClr val="lt2"/>
                </a:solidFill>
                <a:latin typeface="Montserrat SemiBold"/>
                <a:ea typeface="Montserrat SemiBold"/>
                <a:cs typeface="Montserrat SemiBold"/>
                <a:sym typeface="Montserrat SemiBold"/>
              </a:rPr>
              <a:t>Nevertheless President Falwell eagerly uses his national platform to advocate for Donald Trump. While he occasionally clarifies that supporting Trump is not the official position of Liberty University, he knows it is his title of president of the largest Christian university in the world that gives him political credentials.</a:t>
            </a:r>
            <a:r>
              <a:rPr lang="en" sz="1000">
                <a:solidFill>
                  <a:schemeClr val="lt2"/>
                </a:solidFill>
                <a:latin typeface="Montserrat SemiBold"/>
                <a:ea typeface="Montserrat SemiBold"/>
                <a:cs typeface="Montserrat SemiBold"/>
                <a:sym typeface="Montserrat SemiBold"/>
              </a:rPr>
              <a:t>”</a:t>
            </a:r>
            <a:endParaRPr sz="1000">
              <a:solidFill>
                <a:schemeClr val="lt2"/>
              </a:solidFill>
              <a:latin typeface="Montserrat SemiBold"/>
              <a:ea typeface="Montserrat SemiBold"/>
              <a:cs typeface="Montserrat SemiBold"/>
              <a:sym typeface="Montserrat SemiBold"/>
            </a:endParaRPr>
          </a:p>
          <a:p>
            <a:pPr indent="0" lvl="0" marL="0" rtl="0" algn="l">
              <a:lnSpc>
                <a:spcPct val="200000"/>
              </a:lnSpc>
              <a:spcBef>
                <a:spcPts val="0"/>
              </a:spcBef>
              <a:spcAft>
                <a:spcPts val="0"/>
              </a:spcAft>
              <a:buClr>
                <a:schemeClr val="dk1"/>
              </a:buClr>
              <a:buFont typeface="Arial"/>
              <a:buNone/>
            </a:pPr>
            <a:r>
              <a:rPr b="1" lang="en" sz="1000">
                <a:solidFill>
                  <a:srgbClr val="FD9D24"/>
                </a:solidFill>
                <a:latin typeface="Montserrat"/>
                <a:ea typeface="Montserrat"/>
                <a:cs typeface="Montserrat"/>
                <a:sym typeface="Montserrat"/>
              </a:rPr>
              <a:t>Hate Speech:</a:t>
            </a:r>
            <a:r>
              <a:rPr lang="en" sz="1000">
                <a:solidFill>
                  <a:srgbClr val="FD9D24"/>
                </a:solidFill>
                <a:latin typeface="Montserrat SemiBold"/>
                <a:ea typeface="Montserrat SemiBold"/>
                <a:cs typeface="Montserrat SemiBold"/>
                <a:sym typeface="Montserrat SemiBold"/>
              </a:rPr>
              <a:t>  </a:t>
            </a:r>
            <a:r>
              <a:rPr lang="en" sz="1000">
                <a:solidFill>
                  <a:schemeClr val="lt2"/>
                </a:solidFill>
                <a:latin typeface="Montserrat SemiBold"/>
                <a:ea typeface="Montserrat SemiBold"/>
                <a:cs typeface="Montserrat SemiBold"/>
                <a:sym typeface="Montserrat SemiBold"/>
              </a:rPr>
              <a:t>“</a:t>
            </a:r>
            <a:r>
              <a:rPr i="1" lang="en" sz="1000">
                <a:solidFill>
                  <a:schemeClr val="lt2"/>
                </a:solidFill>
                <a:latin typeface="Montserrat SemiBold"/>
                <a:ea typeface="Montserrat SemiBold"/>
                <a:cs typeface="Montserrat SemiBold"/>
                <a:sym typeface="Montserrat SemiBold"/>
              </a:rPr>
              <a:t>All americans are bad just like all muslims are terrorist and all black people are criminals.</a:t>
            </a:r>
            <a:r>
              <a:rPr lang="en" sz="1000">
                <a:solidFill>
                  <a:schemeClr val="lt2"/>
                </a:solidFill>
                <a:latin typeface="Montserrat SemiBold"/>
                <a:ea typeface="Montserrat SemiBold"/>
                <a:cs typeface="Montserrat SemiBold"/>
                <a:sym typeface="Montserrat SemiBold"/>
              </a:rPr>
              <a:t>”</a:t>
            </a:r>
            <a:endParaRPr sz="1200">
              <a:solidFill>
                <a:schemeClr val="lt2"/>
              </a:solidFill>
              <a:latin typeface="Montserrat SemiBold"/>
              <a:ea typeface="Montserrat SemiBold"/>
              <a:cs typeface="Montserrat SemiBold"/>
              <a:sym typeface="Montserrat SemiBold"/>
            </a:endParaRPr>
          </a:p>
          <a:p>
            <a:pPr indent="0" lvl="0" marL="0" marR="0" rtl="0" algn="l">
              <a:lnSpc>
                <a:spcPct val="150017"/>
              </a:lnSpc>
              <a:spcBef>
                <a:spcPts val="0"/>
              </a:spcBef>
              <a:spcAft>
                <a:spcPts val="0"/>
              </a:spcAft>
              <a:buNone/>
            </a:pPr>
            <a:r>
              <a:t/>
            </a:r>
            <a:endParaRPr sz="1200">
              <a:solidFill>
                <a:srgbClr val="EEECE1"/>
              </a:solidFill>
              <a:latin typeface="Montserrat SemiBold"/>
              <a:ea typeface="Montserrat SemiBold"/>
              <a:cs typeface="Montserrat SemiBold"/>
              <a:sym typeface="Montserrat SemiBold"/>
            </a:endParaRPr>
          </a:p>
          <a:p>
            <a:pPr indent="0" lvl="0" marL="0" marR="0" rtl="0" algn="l">
              <a:lnSpc>
                <a:spcPct val="150017"/>
              </a:lnSpc>
              <a:spcBef>
                <a:spcPts val="0"/>
              </a:spcBef>
              <a:spcAft>
                <a:spcPts val="0"/>
              </a:spcAft>
              <a:buNone/>
            </a:pPr>
            <a:r>
              <a:t/>
            </a:r>
            <a:endParaRPr sz="1200">
              <a:solidFill>
                <a:srgbClr val="EEECE1"/>
              </a:solidFill>
              <a:latin typeface="Montserrat SemiBold"/>
              <a:ea typeface="Montserrat SemiBold"/>
              <a:cs typeface="Montserrat SemiBold"/>
              <a:sym typeface="Montserrat SemiBold"/>
            </a:endParaRPr>
          </a:p>
          <a:p>
            <a:pPr indent="0" lvl="0" marL="0" marR="0" rtl="0" algn="l">
              <a:lnSpc>
                <a:spcPct val="150017"/>
              </a:lnSpc>
              <a:spcBef>
                <a:spcPts val="0"/>
              </a:spcBef>
              <a:spcAft>
                <a:spcPts val="0"/>
              </a:spcAft>
              <a:buNone/>
            </a:pPr>
            <a:r>
              <a:t/>
            </a:r>
            <a:endParaRPr sz="1200">
              <a:solidFill>
                <a:srgbClr val="EEECE1"/>
              </a:solidFill>
              <a:latin typeface="Montserrat SemiBold"/>
              <a:ea typeface="Montserrat SemiBold"/>
              <a:cs typeface="Montserrat SemiBold"/>
              <a:sym typeface="Montserrat SemiBold"/>
            </a:endParaRPr>
          </a:p>
          <a:p>
            <a:pPr indent="0" lvl="0" marL="0" marR="0" rtl="0" algn="l">
              <a:lnSpc>
                <a:spcPct val="150017"/>
              </a:lnSpc>
              <a:spcBef>
                <a:spcPts val="0"/>
              </a:spcBef>
              <a:spcAft>
                <a:spcPts val="0"/>
              </a:spcAft>
              <a:buNone/>
            </a:pPr>
            <a:r>
              <a:t/>
            </a:r>
            <a:endParaRPr sz="1200">
              <a:solidFill>
                <a:srgbClr val="EEECE1"/>
              </a:solidFill>
              <a:latin typeface="Montserrat SemiBold"/>
              <a:ea typeface="Montserrat SemiBold"/>
              <a:cs typeface="Montserrat SemiBold"/>
              <a:sym typeface="Montserrat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A25"/>
        </a:solidFill>
      </p:bgPr>
    </p:bg>
    <p:spTree>
      <p:nvGrpSpPr>
        <p:cNvPr id="294" name="Shape 294"/>
        <p:cNvGrpSpPr/>
        <p:nvPr/>
      </p:nvGrpSpPr>
      <p:grpSpPr>
        <a:xfrm>
          <a:off x="0" y="0"/>
          <a:ext cx="0" cy="0"/>
          <a:chOff x="0" y="0"/>
          <a:chExt cx="0" cy="0"/>
        </a:xfrm>
      </p:grpSpPr>
      <p:sp>
        <p:nvSpPr>
          <p:cNvPr id="295" name="Google Shape;295;p39"/>
          <p:cNvSpPr txBox="1"/>
          <p:nvPr/>
        </p:nvSpPr>
        <p:spPr>
          <a:xfrm>
            <a:off x="1280400" y="2302425"/>
            <a:ext cx="1058100" cy="384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300">
                <a:solidFill>
                  <a:schemeClr val="lt2"/>
                </a:solidFill>
                <a:latin typeface="Montserrat SemiBold"/>
                <a:ea typeface="Montserrat SemiBold"/>
                <a:cs typeface="Montserrat SemiBold"/>
                <a:sym typeface="Montserrat SemiBold"/>
              </a:rPr>
              <a:t>Input Text</a:t>
            </a:r>
            <a:endParaRPr sz="2100">
              <a:solidFill>
                <a:schemeClr val="lt2"/>
              </a:solidFill>
              <a:latin typeface="Montserrat SemiBold"/>
              <a:ea typeface="Montserrat SemiBold"/>
              <a:cs typeface="Montserrat SemiBold"/>
              <a:sym typeface="Montserrat SemiBold"/>
            </a:endParaRPr>
          </a:p>
        </p:txBody>
      </p:sp>
      <p:cxnSp>
        <p:nvCxnSpPr>
          <p:cNvPr id="296" name="Google Shape;296;p39"/>
          <p:cNvCxnSpPr/>
          <p:nvPr/>
        </p:nvCxnSpPr>
        <p:spPr>
          <a:xfrm>
            <a:off x="0" y="659108"/>
            <a:ext cx="9144000" cy="0"/>
          </a:xfrm>
          <a:prstGeom prst="straightConnector1">
            <a:avLst/>
          </a:prstGeom>
          <a:noFill/>
          <a:ln cap="rnd" cmpd="sng" w="9525">
            <a:solidFill>
              <a:srgbClr val="F4F4F4"/>
            </a:solidFill>
            <a:prstDash val="solid"/>
            <a:round/>
            <a:headEnd len="sm" w="sm" type="none"/>
            <a:tailEnd len="sm" w="sm" type="none"/>
          </a:ln>
        </p:spPr>
      </p:cxnSp>
      <p:cxnSp>
        <p:nvCxnSpPr>
          <p:cNvPr id="297" name="Google Shape;297;p39"/>
          <p:cNvCxnSpPr/>
          <p:nvPr/>
        </p:nvCxnSpPr>
        <p:spPr>
          <a:xfrm>
            <a:off x="0" y="4479630"/>
            <a:ext cx="9144000" cy="0"/>
          </a:xfrm>
          <a:prstGeom prst="straightConnector1">
            <a:avLst/>
          </a:prstGeom>
          <a:noFill/>
          <a:ln cap="rnd" cmpd="sng" w="9525">
            <a:solidFill>
              <a:srgbClr val="F4F4F4"/>
            </a:solidFill>
            <a:prstDash val="solid"/>
            <a:round/>
            <a:headEnd len="sm" w="sm" type="none"/>
            <a:tailEnd len="sm" w="sm" type="none"/>
          </a:ln>
        </p:spPr>
      </p:cxnSp>
      <p:sp>
        <p:nvSpPr>
          <p:cNvPr id="298" name="Google Shape;298;p39"/>
          <p:cNvSpPr txBox="1"/>
          <p:nvPr/>
        </p:nvSpPr>
        <p:spPr>
          <a:xfrm>
            <a:off x="269600" y="214125"/>
            <a:ext cx="7655100" cy="33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2200">
                <a:solidFill>
                  <a:srgbClr val="FD6925"/>
                </a:solidFill>
                <a:latin typeface="Montserrat"/>
                <a:ea typeface="Montserrat"/>
                <a:cs typeface="Montserrat"/>
                <a:sym typeface="Montserrat"/>
              </a:rPr>
              <a:t>Initial </a:t>
            </a:r>
            <a:r>
              <a:rPr b="1" lang="en" sz="2200">
                <a:solidFill>
                  <a:srgbClr val="FD6925"/>
                </a:solidFill>
                <a:latin typeface="Montserrat"/>
                <a:ea typeface="Montserrat"/>
                <a:cs typeface="Montserrat"/>
                <a:sym typeface="Montserrat"/>
              </a:rPr>
              <a:t>Modeling</a:t>
            </a:r>
            <a:endParaRPr b="1" sz="2200">
              <a:solidFill>
                <a:srgbClr val="FD6925"/>
              </a:solidFill>
              <a:latin typeface="Montserrat"/>
              <a:ea typeface="Montserrat"/>
              <a:cs typeface="Montserrat"/>
              <a:sym typeface="Montserrat"/>
            </a:endParaRPr>
          </a:p>
        </p:txBody>
      </p:sp>
      <p:sp>
        <p:nvSpPr>
          <p:cNvPr id="299" name="Google Shape;299;p39"/>
          <p:cNvSpPr txBox="1"/>
          <p:nvPr/>
        </p:nvSpPr>
        <p:spPr>
          <a:xfrm>
            <a:off x="269593" y="4712854"/>
            <a:ext cx="6976800" cy="523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000" u="none" cap="none" strike="noStrike">
                <a:solidFill>
                  <a:srgbClr val="FD9D24"/>
                </a:solidFill>
                <a:latin typeface="Montserrat"/>
                <a:ea typeface="Montserrat"/>
                <a:cs typeface="Montserrat"/>
                <a:sym typeface="Montserrat"/>
              </a:rPr>
              <a:t>Bias Beacon</a:t>
            </a:r>
            <a:endParaRPr b="1" i="0" sz="1000" u="none" cap="none" strike="noStrike">
              <a:solidFill>
                <a:srgbClr val="FD9D24"/>
              </a:solidFill>
              <a:latin typeface="Montserrat"/>
              <a:ea typeface="Montserrat"/>
              <a:cs typeface="Montserrat"/>
              <a:sym typeface="Montserrat"/>
            </a:endParaRPr>
          </a:p>
          <a:p>
            <a:pPr indent="0" lvl="0" marL="0" rtl="0" algn="l">
              <a:spcBef>
                <a:spcPts val="0"/>
              </a:spcBef>
              <a:spcAft>
                <a:spcPts val="0"/>
              </a:spcAft>
              <a:buSzPts val="1100"/>
              <a:buNone/>
            </a:pPr>
            <a:r>
              <a:t/>
            </a:r>
            <a:endParaRPr b="1" sz="500">
              <a:solidFill>
                <a:schemeClr val="lt1"/>
              </a:solidFill>
            </a:endParaRPr>
          </a:p>
          <a:p>
            <a:pPr indent="0" lvl="0" marL="0" rtl="0" algn="l">
              <a:spcBef>
                <a:spcPts val="0"/>
              </a:spcBef>
              <a:spcAft>
                <a:spcPts val="0"/>
              </a:spcAft>
              <a:buClr>
                <a:schemeClr val="dk1"/>
              </a:buClr>
              <a:buSzPts val="1100"/>
              <a:buFont typeface="Arial"/>
              <a:buNone/>
            </a:pPr>
            <a:r>
              <a:rPr b="1" lang="en" sz="500">
                <a:solidFill>
                  <a:schemeClr val="lt1"/>
                </a:solidFill>
              </a:rPr>
              <a:t>ChatGPT Icon</a:t>
            </a:r>
            <a:r>
              <a:rPr lang="en" sz="500">
                <a:solidFill>
                  <a:schemeClr val="lt1"/>
                </a:solidFill>
              </a:rPr>
              <a:t>: https://www.vecteezy.com/vector-art/21608795-chatgpt-logo-chat-gpt-icon-on-green-background </a:t>
            </a:r>
            <a:endParaRPr sz="500">
              <a:solidFill>
                <a:schemeClr val="lt1"/>
              </a:solidFill>
            </a:endParaRPr>
          </a:p>
          <a:p>
            <a:pPr indent="0" lvl="0" marL="0" marR="0" rtl="0" algn="l">
              <a:lnSpc>
                <a:spcPct val="140000"/>
              </a:lnSpc>
              <a:spcBef>
                <a:spcPts val="0"/>
              </a:spcBef>
              <a:spcAft>
                <a:spcPts val="0"/>
              </a:spcAft>
              <a:buNone/>
            </a:pPr>
            <a:r>
              <a:t/>
            </a:r>
            <a:endParaRPr b="1" sz="1000">
              <a:solidFill>
                <a:srgbClr val="FD9D24"/>
              </a:solidFill>
              <a:latin typeface="Montserrat"/>
              <a:ea typeface="Montserrat"/>
              <a:cs typeface="Montserrat"/>
              <a:sym typeface="Montserrat"/>
            </a:endParaRPr>
          </a:p>
        </p:txBody>
      </p:sp>
      <p:pic>
        <p:nvPicPr>
          <p:cNvPr id="300" name="Google Shape;300;p39"/>
          <p:cNvPicPr preferRelativeResize="0"/>
          <p:nvPr/>
        </p:nvPicPr>
        <p:blipFill>
          <a:blip r:embed="rId3">
            <a:alphaModFix/>
          </a:blip>
          <a:stretch>
            <a:fillRect/>
          </a:stretch>
        </p:blipFill>
        <p:spPr>
          <a:xfrm>
            <a:off x="3340608" y="1485813"/>
            <a:ext cx="2167089" cy="2167089"/>
          </a:xfrm>
          <a:prstGeom prst="rect">
            <a:avLst/>
          </a:prstGeom>
          <a:noFill/>
          <a:ln>
            <a:noFill/>
          </a:ln>
        </p:spPr>
      </p:pic>
      <p:sp>
        <p:nvSpPr>
          <p:cNvPr id="301" name="Google Shape;301;p39"/>
          <p:cNvSpPr/>
          <p:nvPr/>
        </p:nvSpPr>
        <p:spPr>
          <a:xfrm>
            <a:off x="2595675" y="2417925"/>
            <a:ext cx="521700" cy="153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02" name="Google Shape;302;p39"/>
          <p:cNvSpPr/>
          <p:nvPr/>
        </p:nvSpPr>
        <p:spPr>
          <a:xfrm>
            <a:off x="5679475" y="2417925"/>
            <a:ext cx="521700" cy="153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03" name="Google Shape;303;p39"/>
          <p:cNvSpPr txBox="1"/>
          <p:nvPr/>
        </p:nvSpPr>
        <p:spPr>
          <a:xfrm>
            <a:off x="6302550" y="2148525"/>
            <a:ext cx="1689600" cy="6927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100">
                <a:solidFill>
                  <a:schemeClr val="lt2"/>
                </a:solidFill>
                <a:latin typeface="Montserrat SemiBold"/>
                <a:ea typeface="Montserrat SemiBold"/>
                <a:cs typeface="Montserrat SemiBold"/>
                <a:sym typeface="Montserrat SemiBold"/>
              </a:rPr>
              <a:t>Bias Type Prediction and Bias Score</a:t>
            </a:r>
            <a:endParaRPr sz="1900">
              <a:solidFill>
                <a:schemeClr val="lt2"/>
              </a:solidFill>
              <a:latin typeface="Montserrat SemiBold"/>
              <a:ea typeface="Montserrat SemiBold"/>
              <a:cs typeface="Montserrat SemiBold"/>
              <a:sym typeface="Montserrat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A25"/>
        </a:solidFill>
      </p:bgPr>
    </p:bg>
    <p:spTree>
      <p:nvGrpSpPr>
        <p:cNvPr id="307" name="Shape 307"/>
        <p:cNvGrpSpPr/>
        <p:nvPr/>
      </p:nvGrpSpPr>
      <p:grpSpPr>
        <a:xfrm>
          <a:off x="0" y="0"/>
          <a:ext cx="0" cy="0"/>
          <a:chOff x="0" y="0"/>
          <a:chExt cx="0" cy="0"/>
        </a:xfrm>
      </p:grpSpPr>
      <p:sp>
        <p:nvSpPr>
          <p:cNvPr id="308" name="Google Shape;308;p40"/>
          <p:cNvSpPr txBox="1"/>
          <p:nvPr/>
        </p:nvSpPr>
        <p:spPr>
          <a:xfrm>
            <a:off x="269600" y="826000"/>
            <a:ext cx="4989000" cy="21540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t/>
            </a:r>
            <a:endParaRPr>
              <a:solidFill>
                <a:schemeClr val="lt1"/>
              </a:solidFill>
              <a:latin typeface="Montserrat SemiBold"/>
              <a:ea typeface="Montserrat SemiBold"/>
              <a:cs typeface="Montserrat SemiBold"/>
              <a:sym typeface="Montserrat SemiBold"/>
            </a:endParaRPr>
          </a:p>
        </p:txBody>
      </p:sp>
      <p:cxnSp>
        <p:nvCxnSpPr>
          <p:cNvPr id="309" name="Google Shape;309;p40"/>
          <p:cNvCxnSpPr/>
          <p:nvPr/>
        </p:nvCxnSpPr>
        <p:spPr>
          <a:xfrm>
            <a:off x="0" y="659108"/>
            <a:ext cx="9144000" cy="0"/>
          </a:xfrm>
          <a:prstGeom prst="straightConnector1">
            <a:avLst/>
          </a:prstGeom>
          <a:noFill/>
          <a:ln cap="rnd" cmpd="sng" w="9525">
            <a:solidFill>
              <a:srgbClr val="F4F4F4"/>
            </a:solidFill>
            <a:prstDash val="solid"/>
            <a:round/>
            <a:headEnd len="sm" w="sm" type="none"/>
            <a:tailEnd len="sm" w="sm" type="none"/>
          </a:ln>
        </p:spPr>
      </p:cxnSp>
      <p:sp>
        <p:nvSpPr>
          <p:cNvPr id="310" name="Google Shape;310;p40"/>
          <p:cNvSpPr txBox="1"/>
          <p:nvPr/>
        </p:nvSpPr>
        <p:spPr>
          <a:xfrm>
            <a:off x="269600" y="214125"/>
            <a:ext cx="7655100" cy="33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2200">
                <a:solidFill>
                  <a:srgbClr val="FD6925"/>
                </a:solidFill>
                <a:latin typeface="Montserrat"/>
                <a:ea typeface="Montserrat"/>
                <a:cs typeface="Montserrat"/>
                <a:sym typeface="Montserrat"/>
              </a:rPr>
              <a:t>Initial Modeling Cont.</a:t>
            </a:r>
            <a:endParaRPr sz="700"/>
          </a:p>
        </p:txBody>
      </p:sp>
      <p:sp>
        <p:nvSpPr>
          <p:cNvPr id="311" name="Google Shape;311;p40"/>
          <p:cNvSpPr txBox="1"/>
          <p:nvPr/>
        </p:nvSpPr>
        <p:spPr>
          <a:xfrm>
            <a:off x="269593" y="4712854"/>
            <a:ext cx="69768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000" u="none" cap="none" strike="noStrike">
                <a:solidFill>
                  <a:srgbClr val="FD9D24"/>
                </a:solidFill>
                <a:latin typeface="Montserrat"/>
                <a:ea typeface="Montserrat"/>
                <a:cs typeface="Montserrat"/>
                <a:sym typeface="Montserrat"/>
              </a:rPr>
              <a:t>Bias Beacon</a:t>
            </a:r>
            <a:endParaRPr sz="700"/>
          </a:p>
        </p:txBody>
      </p:sp>
      <p:sp>
        <p:nvSpPr>
          <p:cNvPr id="312" name="Google Shape;312;p40"/>
          <p:cNvSpPr txBox="1"/>
          <p:nvPr/>
        </p:nvSpPr>
        <p:spPr>
          <a:xfrm>
            <a:off x="269600" y="765375"/>
            <a:ext cx="8599800" cy="1377900"/>
          </a:xfrm>
          <a:prstGeom prst="rect">
            <a:avLst/>
          </a:prstGeom>
          <a:noFill/>
          <a:ln>
            <a:noFill/>
          </a:ln>
        </p:spPr>
        <p:txBody>
          <a:bodyPr anchorCtr="0" anchor="t" bIns="0" lIns="0" spcFirstLastPara="1" rIns="0" wrap="square" tIns="0">
            <a:spAutoFit/>
          </a:bodyPr>
          <a:lstStyle/>
          <a:p>
            <a:pPr indent="-311150" lvl="0" marL="457200" rtl="0" algn="l">
              <a:lnSpc>
                <a:spcPct val="150017"/>
              </a:lnSpc>
              <a:spcBef>
                <a:spcPts val="0"/>
              </a:spcBef>
              <a:spcAft>
                <a:spcPts val="0"/>
              </a:spcAft>
              <a:buClr>
                <a:srgbClr val="F4F4F4"/>
              </a:buClr>
              <a:buSzPts val="1300"/>
              <a:buFont typeface="Montserrat SemiBold"/>
              <a:buChar char="●"/>
            </a:pPr>
            <a:r>
              <a:rPr lang="en" sz="1300">
                <a:solidFill>
                  <a:srgbClr val="F4F4F4"/>
                </a:solidFill>
                <a:latin typeface="Montserrat SemiBold"/>
                <a:ea typeface="Montserrat SemiBold"/>
                <a:cs typeface="Montserrat SemiBold"/>
                <a:sym typeface="Montserrat SemiBold"/>
              </a:rPr>
              <a:t>Explored Neural Network architecture</a:t>
            </a:r>
            <a:endParaRPr sz="1300">
              <a:solidFill>
                <a:srgbClr val="F4F4F4"/>
              </a:solidFill>
              <a:latin typeface="Montserrat SemiBold"/>
              <a:ea typeface="Montserrat SemiBold"/>
              <a:cs typeface="Montserrat SemiBold"/>
              <a:sym typeface="Montserrat SemiBold"/>
            </a:endParaRPr>
          </a:p>
          <a:p>
            <a:pPr indent="-311150" lvl="0" marL="457200" rtl="0" algn="l">
              <a:lnSpc>
                <a:spcPct val="150017"/>
              </a:lnSpc>
              <a:spcBef>
                <a:spcPts val="0"/>
              </a:spcBef>
              <a:spcAft>
                <a:spcPts val="0"/>
              </a:spcAft>
              <a:buClr>
                <a:srgbClr val="F4F4F4"/>
              </a:buClr>
              <a:buSzPts val="1300"/>
              <a:buFont typeface="Montserrat SemiBold"/>
              <a:buChar char="●"/>
            </a:pPr>
            <a:r>
              <a:rPr lang="en" sz="1300">
                <a:solidFill>
                  <a:srgbClr val="F4F4F4"/>
                </a:solidFill>
                <a:latin typeface="Montserrat SemiBold"/>
                <a:ea typeface="Montserrat SemiBold"/>
                <a:cs typeface="Montserrat SemiBold"/>
                <a:sym typeface="Montserrat SemiBold"/>
              </a:rPr>
              <a:t>Sampled 28,000 texts for Neural Network model training</a:t>
            </a:r>
            <a:endParaRPr sz="1300">
              <a:solidFill>
                <a:srgbClr val="F4F4F4"/>
              </a:solidFill>
              <a:latin typeface="Montserrat SemiBold"/>
              <a:ea typeface="Montserrat SemiBold"/>
              <a:cs typeface="Montserrat SemiBold"/>
              <a:sym typeface="Montserrat SemiBold"/>
            </a:endParaRPr>
          </a:p>
          <a:p>
            <a:pPr indent="-311150" lvl="1" marL="914400" rtl="0" algn="l">
              <a:lnSpc>
                <a:spcPct val="150017"/>
              </a:lnSpc>
              <a:spcBef>
                <a:spcPts val="0"/>
              </a:spcBef>
              <a:spcAft>
                <a:spcPts val="0"/>
              </a:spcAft>
              <a:buClr>
                <a:srgbClr val="F4F4F4"/>
              </a:buClr>
              <a:buSzPts val="1300"/>
              <a:buFont typeface="Montserrat SemiBold"/>
              <a:buChar char="○"/>
            </a:pPr>
            <a:r>
              <a:rPr lang="en" sz="1300">
                <a:solidFill>
                  <a:srgbClr val="F4F4F4"/>
                </a:solidFill>
                <a:latin typeface="Montserrat SemiBold"/>
                <a:ea typeface="Montserrat SemiBold"/>
                <a:cs typeface="Montserrat SemiBold"/>
                <a:sym typeface="Montserrat SemiBold"/>
              </a:rPr>
              <a:t>Used 60-20-20 train-validation-test split</a:t>
            </a:r>
            <a:endParaRPr sz="1300">
              <a:solidFill>
                <a:srgbClr val="F4F4F4"/>
              </a:solidFill>
              <a:latin typeface="Montserrat SemiBold"/>
              <a:ea typeface="Montserrat SemiBold"/>
              <a:cs typeface="Montserrat SemiBold"/>
              <a:sym typeface="Montserrat SemiBold"/>
            </a:endParaRPr>
          </a:p>
          <a:p>
            <a:pPr indent="0" lvl="0" marL="0" rtl="0" algn="l">
              <a:lnSpc>
                <a:spcPct val="150017"/>
              </a:lnSpc>
              <a:spcBef>
                <a:spcPts val="0"/>
              </a:spcBef>
              <a:spcAft>
                <a:spcPts val="0"/>
              </a:spcAft>
              <a:buNone/>
            </a:pPr>
            <a:r>
              <a:t/>
            </a:r>
            <a:endParaRPr sz="1200">
              <a:solidFill>
                <a:srgbClr val="F4F4F4"/>
              </a:solidFill>
              <a:latin typeface="Montserrat SemiBold"/>
              <a:ea typeface="Montserrat SemiBold"/>
              <a:cs typeface="Montserrat SemiBold"/>
              <a:sym typeface="Montserrat SemiBold"/>
            </a:endParaRPr>
          </a:p>
          <a:p>
            <a:pPr indent="0" lvl="0" marL="0" marR="0" rtl="0" algn="l">
              <a:lnSpc>
                <a:spcPct val="150017"/>
              </a:lnSpc>
              <a:spcBef>
                <a:spcPts val="0"/>
              </a:spcBef>
              <a:spcAft>
                <a:spcPts val="0"/>
              </a:spcAft>
              <a:buNone/>
            </a:pPr>
            <a:r>
              <a:t/>
            </a:r>
            <a:endParaRPr sz="1300">
              <a:solidFill>
                <a:srgbClr val="F4F4F4"/>
              </a:solidFill>
              <a:latin typeface="Montserrat SemiBold"/>
              <a:ea typeface="Montserrat SemiBold"/>
              <a:cs typeface="Montserrat SemiBold"/>
              <a:sym typeface="Montserrat SemiBold"/>
            </a:endParaRPr>
          </a:p>
        </p:txBody>
      </p:sp>
      <p:pic>
        <p:nvPicPr>
          <p:cNvPr id="313" name="Google Shape;313;p40"/>
          <p:cNvPicPr preferRelativeResize="0"/>
          <p:nvPr/>
        </p:nvPicPr>
        <p:blipFill rotWithShape="1">
          <a:blip r:embed="rId3">
            <a:alphaModFix/>
          </a:blip>
          <a:srcRect b="0" l="0" r="-3669" t="0"/>
          <a:stretch/>
        </p:blipFill>
        <p:spPr>
          <a:xfrm>
            <a:off x="2587288" y="1910775"/>
            <a:ext cx="4114799" cy="264967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A25"/>
        </a:solidFill>
      </p:bgPr>
    </p:bg>
    <p:spTree>
      <p:nvGrpSpPr>
        <p:cNvPr id="317" name="Shape 317"/>
        <p:cNvGrpSpPr/>
        <p:nvPr/>
      </p:nvGrpSpPr>
      <p:grpSpPr>
        <a:xfrm>
          <a:off x="0" y="0"/>
          <a:ext cx="0" cy="0"/>
          <a:chOff x="0" y="0"/>
          <a:chExt cx="0" cy="0"/>
        </a:xfrm>
      </p:grpSpPr>
      <p:cxnSp>
        <p:nvCxnSpPr>
          <p:cNvPr id="318" name="Google Shape;318;p41"/>
          <p:cNvCxnSpPr/>
          <p:nvPr/>
        </p:nvCxnSpPr>
        <p:spPr>
          <a:xfrm>
            <a:off x="0" y="659108"/>
            <a:ext cx="9144000" cy="0"/>
          </a:xfrm>
          <a:prstGeom prst="straightConnector1">
            <a:avLst/>
          </a:prstGeom>
          <a:noFill/>
          <a:ln cap="rnd" cmpd="sng" w="9525">
            <a:solidFill>
              <a:srgbClr val="F4F4F4"/>
            </a:solidFill>
            <a:prstDash val="solid"/>
            <a:round/>
            <a:headEnd len="sm" w="sm" type="none"/>
            <a:tailEnd len="sm" w="sm" type="none"/>
          </a:ln>
        </p:spPr>
      </p:cxnSp>
      <p:cxnSp>
        <p:nvCxnSpPr>
          <p:cNvPr id="319" name="Google Shape;319;p41"/>
          <p:cNvCxnSpPr/>
          <p:nvPr/>
        </p:nvCxnSpPr>
        <p:spPr>
          <a:xfrm>
            <a:off x="0" y="4479630"/>
            <a:ext cx="9144000" cy="0"/>
          </a:xfrm>
          <a:prstGeom prst="straightConnector1">
            <a:avLst/>
          </a:prstGeom>
          <a:noFill/>
          <a:ln cap="rnd" cmpd="sng" w="9525">
            <a:solidFill>
              <a:srgbClr val="F4F4F4"/>
            </a:solidFill>
            <a:prstDash val="solid"/>
            <a:round/>
            <a:headEnd len="sm" w="sm" type="none"/>
            <a:tailEnd len="sm" w="sm" type="none"/>
          </a:ln>
        </p:spPr>
      </p:cxnSp>
      <p:sp>
        <p:nvSpPr>
          <p:cNvPr id="320" name="Google Shape;320;p41"/>
          <p:cNvSpPr txBox="1"/>
          <p:nvPr/>
        </p:nvSpPr>
        <p:spPr>
          <a:xfrm>
            <a:off x="269600" y="214125"/>
            <a:ext cx="7655100" cy="33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2200">
                <a:solidFill>
                  <a:srgbClr val="FD6925"/>
                </a:solidFill>
                <a:latin typeface="Montserrat"/>
                <a:ea typeface="Montserrat"/>
                <a:cs typeface="Montserrat"/>
                <a:sym typeface="Montserrat"/>
              </a:rPr>
              <a:t>Initial Modeling Results</a:t>
            </a:r>
            <a:endParaRPr b="1" sz="2200">
              <a:solidFill>
                <a:srgbClr val="FD6925"/>
              </a:solidFill>
              <a:latin typeface="Montserrat"/>
              <a:ea typeface="Montserrat"/>
              <a:cs typeface="Montserrat"/>
              <a:sym typeface="Montserrat"/>
            </a:endParaRPr>
          </a:p>
        </p:txBody>
      </p:sp>
      <p:sp>
        <p:nvSpPr>
          <p:cNvPr id="321" name="Google Shape;321;p41"/>
          <p:cNvSpPr txBox="1"/>
          <p:nvPr/>
        </p:nvSpPr>
        <p:spPr>
          <a:xfrm>
            <a:off x="269593" y="4712854"/>
            <a:ext cx="6976800" cy="369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000" u="none" cap="none" strike="noStrike">
                <a:solidFill>
                  <a:srgbClr val="FD9D24"/>
                </a:solidFill>
                <a:latin typeface="Montserrat"/>
                <a:ea typeface="Montserrat"/>
                <a:cs typeface="Montserrat"/>
                <a:sym typeface="Montserrat"/>
              </a:rPr>
              <a:t>Bias Beacon</a:t>
            </a:r>
            <a:endParaRPr b="1" i="0" sz="1000" u="none" cap="none" strike="noStrike">
              <a:solidFill>
                <a:srgbClr val="FD9D24"/>
              </a:solidFill>
              <a:latin typeface="Montserrat"/>
              <a:ea typeface="Montserrat"/>
              <a:cs typeface="Montserrat"/>
              <a:sym typeface="Montserrat"/>
            </a:endParaRPr>
          </a:p>
          <a:p>
            <a:pPr indent="0" lvl="0" marL="0" rtl="0" algn="l">
              <a:spcBef>
                <a:spcPts val="0"/>
              </a:spcBef>
              <a:spcAft>
                <a:spcPts val="0"/>
              </a:spcAft>
              <a:buSzPts val="1100"/>
              <a:buNone/>
            </a:pPr>
            <a:r>
              <a:rPr b="1" lang="en" sz="500">
                <a:solidFill>
                  <a:schemeClr val="lt1"/>
                </a:solidFill>
              </a:rPr>
              <a:t>ChatGPT Icon</a:t>
            </a:r>
            <a:r>
              <a:rPr lang="en" sz="500">
                <a:solidFill>
                  <a:schemeClr val="lt1"/>
                </a:solidFill>
              </a:rPr>
              <a:t>: https://www.vecteezy.com/vector-art/21608795-chatgpt-logo-chat-gpt-icon-on-green-background </a:t>
            </a:r>
            <a:endParaRPr sz="500">
              <a:solidFill>
                <a:schemeClr val="lt1"/>
              </a:solidFill>
            </a:endParaRPr>
          </a:p>
          <a:p>
            <a:pPr indent="0" lvl="0" marL="0" rtl="0" algn="l">
              <a:spcBef>
                <a:spcPts val="0"/>
              </a:spcBef>
              <a:spcAft>
                <a:spcPts val="0"/>
              </a:spcAft>
              <a:buSzPts val="1100"/>
              <a:buNone/>
            </a:pPr>
            <a:r>
              <a:rPr b="1" lang="en" sz="500">
                <a:solidFill>
                  <a:schemeClr val="lt1"/>
                </a:solidFill>
              </a:rPr>
              <a:t>Neural Network Icon</a:t>
            </a:r>
            <a:r>
              <a:rPr lang="en" sz="500">
                <a:solidFill>
                  <a:schemeClr val="lt1"/>
                </a:solidFill>
              </a:rPr>
              <a:t>: https://stock.adobe.com/search?k=neural+network+icon&amp;asset_id=490345560</a:t>
            </a:r>
            <a:endParaRPr b="1" sz="1000">
              <a:solidFill>
                <a:srgbClr val="FD9D24"/>
              </a:solidFill>
              <a:latin typeface="Montserrat"/>
              <a:ea typeface="Montserrat"/>
              <a:cs typeface="Montserrat"/>
              <a:sym typeface="Montserrat"/>
            </a:endParaRPr>
          </a:p>
        </p:txBody>
      </p:sp>
      <p:grpSp>
        <p:nvGrpSpPr>
          <p:cNvPr id="322" name="Google Shape;322;p41"/>
          <p:cNvGrpSpPr/>
          <p:nvPr/>
        </p:nvGrpSpPr>
        <p:grpSpPr>
          <a:xfrm>
            <a:off x="1343000" y="1485813"/>
            <a:ext cx="6248000" cy="2466988"/>
            <a:chOff x="1343000" y="876213"/>
            <a:chExt cx="6248000" cy="2466988"/>
          </a:xfrm>
        </p:grpSpPr>
        <p:pic>
          <p:nvPicPr>
            <p:cNvPr id="323" name="Google Shape;323;p41"/>
            <p:cNvPicPr preferRelativeResize="0"/>
            <p:nvPr/>
          </p:nvPicPr>
          <p:blipFill>
            <a:blip r:embed="rId3">
              <a:alphaModFix/>
            </a:blip>
            <a:stretch>
              <a:fillRect/>
            </a:stretch>
          </p:blipFill>
          <p:spPr>
            <a:xfrm>
              <a:off x="1343000" y="876213"/>
              <a:ext cx="2167089" cy="2167089"/>
            </a:xfrm>
            <a:prstGeom prst="rect">
              <a:avLst/>
            </a:prstGeom>
            <a:noFill/>
            <a:ln>
              <a:noFill/>
            </a:ln>
          </p:spPr>
        </p:pic>
        <p:pic>
          <p:nvPicPr>
            <p:cNvPr id="324" name="Google Shape;324;p41"/>
            <p:cNvPicPr preferRelativeResize="0"/>
            <p:nvPr/>
          </p:nvPicPr>
          <p:blipFill rotWithShape="1">
            <a:blip r:embed="rId4">
              <a:alphaModFix/>
            </a:blip>
            <a:srcRect b="14205" l="8061" r="9006" t="14083"/>
            <a:stretch/>
          </p:blipFill>
          <p:spPr>
            <a:xfrm>
              <a:off x="4846762" y="889450"/>
              <a:ext cx="2475838" cy="2140650"/>
            </a:xfrm>
            <a:prstGeom prst="rect">
              <a:avLst/>
            </a:prstGeom>
            <a:noFill/>
            <a:ln>
              <a:noFill/>
            </a:ln>
          </p:spPr>
        </p:pic>
        <p:sp>
          <p:nvSpPr>
            <p:cNvPr id="325" name="Google Shape;325;p41"/>
            <p:cNvSpPr txBox="1"/>
            <p:nvPr/>
          </p:nvSpPr>
          <p:spPr>
            <a:xfrm>
              <a:off x="1769175" y="3158400"/>
              <a:ext cx="2132400" cy="184800"/>
            </a:xfrm>
            <a:prstGeom prst="rect">
              <a:avLst/>
            </a:prstGeom>
            <a:noFill/>
            <a:ln>
              <a:noFill/>
            </a:ln>
          </p:spPr>
          <p:txBody>
            <a:bodyPr anchorCtr="0" anchor="t" bIns="0" lIns="0" spcFirstLastPara="1" rIns="0" wrap="square" tIns="0">
              <a:spAutoFit/>
            </a:bodyPr>
            <a:lstStyle/>
            <a:p>
              <a:pPr indent="0" lvl="0" marL="0" rtl="0" algn="l">
                <a:lnSpc>
                  <a:spcPct val="150017"/>
                </a:lnSpc>
                <a:spcBef>
                  <a:spcPts val="0"/>
                </a:spcBef>
                <a:spcAft>
                  <a:spcPts val="0"/>
                </a:spcAft>
                <a:buNone/>
              </a:pPr>
              <a:r>
                <a:rPr lang="en" sz="1200">
                  <a:solidFill>
                    <a:srgbClr val="F4F4F4"/>
                  </a:solidFill>
                  <a:latin typeface="Montserrat SemiBold"/>
                  <a:ea typeface="Montserrat SemiBold"/>
                  <a:cs typeface="Montserrat SemiBold"/>
                  <a:sym typeface="Montserrat SemiBold"/>
                </a:rPr>
                <a:t>Accuracy: 40.0%</a:t>
              </a:r>
              <a:endParaRPr sz="1200">
                <a:solidFill>
                  <a:srgbClr val="F4F4F4"/>
                </a:solidFill>
                <a:latin typeface="Montserrat SemiBold"/>
                <a:ea typeface="Montserrat SemiBold"/>
                <a:cs typeface="Montserrat SemiBold"/>
                <a:sym typeface="Montserrat SemiBold"/>
              </a:endParaRPr>
            </a:p>
          </p:txBody>
        </p:sp>
        <p:sp>
          <p:nvSpPr>
            <p:cNvPr id="326" name="Google Shape;326;p41"/>
            <p:cNvSpPr txBox="1"/>
            <p:nvPr/>
          </p:nvSpPr>
          <p:spPr>
            <a:xfrm>
              <a:off x="5458600" y="3158400"/>
              <a:ext cx="2132400" cy="184800"/>
            </a:xfrm>
            <a:prstGeom prst="rect">
              <a:avLst/>
            </a:prstGeom>
            <a:noFill/>
            <a:ln>
              <a:noFill/>
            </a:ln>
          </p:spPr>
          <p:txBody>
            <a:bodyPr anchorCtr="0" anchor="t" bIns="0" lIns="0" spcFirstLastPara="1" rIns="0" wrap="square" tIns="0">
              <a:spAutoFit/>
            </a:bodyPr>
            <a:lstStyle/>
            <a:p>
              <a:pPr indent="0" lvl="0" marL="0" rtl="0" algn="l">
                <a:lnSpc>
                  <a:spcPct val="150017"/>
                </a:lnSpc>
                <a:spcBef>
                  <a:spcPts val="0"/>
                </a:spcBef>
                <a:spcAft>
                  <a:spcPts val="0"/>
                </a:spcAft>
                <a:buNone/>
              </a:pPr>
              <a:r>
                <a:rPr lang="en" sz="1200">
                  <a:solidFill>
                    <a:srgbClr val="F4F4F4"/>
                  </a:solidFill>
                  <a:latin typeface="Montserrat SemiBold"/>
                  <a:ea typeface="Montserrat SemiBold"/>
                  <a:cs typeface="Montserrat SemiBold"/>
                  <a:sym typeface="Montserrat SemiBold"/>
                </a:rPr>
                <a:t>Accuracy: 54.4%</a:t>
              </a:r>
              <a:endParaRPr sz="1200">
                <a:solidFill>
                  <a:srgbClr val="F4F4F4"/>
                </a:solidFill>
                <a:latin typeface="Montserrat SemiBold"/>
                <a:ea typeface="Montserrat SemiBold"/>
                <a:cs typeface="Montserrat SemiBold"/>
                <a:sym typeface="Montserrat SemiBold"/>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A25"/>
        </a:solidFill>
      </p:bgPr>
    </p:bg>
    <p:spTree>
      <p:nvGrpSpPr>
        <p:cNvPr id="330" name="Shape 330"/>
        <p:cNvGrpSpPr/>
        <p:nvPr/>
      </p:nvGrpSpPr>
      <p:grpSpPr>
        <a:xfrm>
          <a:off x="0" y="0"/>
          <a:ext cx="0" cy="0"/>
          <a:chOff x="0" y="0"/>
          <a:chExt cx="0" cy="0"/>
        </a:xfrm>
      </p:grpSpPr>
      <p:sp>
        <p:nvSpPr>
          <p:cNvPr id="331" name="Google Shape;331;p42"/>
          <p:cNvSpPr txBox="1"/>
          <p:nvPr/>
        </p:nvSpPr>
        <p:spPr>
          <a:xfrm>
            <a:off x="269600" y="826000"/>
            <a:ext cx="4989000" cy="21540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t/>
            </a:r>
            <a:endParaRPr>
              <a:solidFill>
                <a:schemeClr val="lt1"/>
              </a:solidFill>
              <a:latin typeface="Montserrat SemiBold"/>
              <a:ea typeface="Montserrat SemiBold"/>
              <a:cs typeface="Montserrat SemiBold"/>
              <a:sym typeface="Montserrat SemiBold"/>
            </a:endParaRPr>
          </a:p>
        </p:txBody>
      </p:sp>
      <p:cxnSp>
        <p:nvCxnSpPr>
          <p:cNvPr id="332" name="Google Shape;332;p42"/>
          <p:cNvCxnSpPr/>
          <p:nvPr/>
        </p:nvCxnSpPr>
        <p:spPr>
          <a:xfrm>
            <a:off x="0" y="659108"/>
            <a:ext cx="9144000" cy="0"/>
          </a:xfrm>
          <a:prstGeom prst="straightConnector1">
            <a:avLst/>
          </a:prstGeom>
          <a:noFill/>
          <a:ln cap="rnd" cmpd="sng" w="9525">
            <a:solidFill>
              <a:srgbClr val="F4F4F4"/>
            </a:solidFill>
            <a:prstDash val="solid"/>
            <a:round/>
            <a:headEnd len="sm" w="sm" type="none"/>
            <a:tailEnd len="sm" w="sm" type="none"/>
          </a:ln>
        </p:spPr>
      </p:cxnSp>
      <p:cxnSp>
        <p:nvCxnSpPr>
          <p:cNvPr id="333" name="Google Shape;333;p42"/>
          <p:cNvCxnSpPr/>
          <p:nvPr/>
        </p:nvCxnSpPr>
        <p:spPr>
          <a:xfrm>
            <a:off x="0" y="4479630"/>
            <a:ext cx="9144000" cy="0"/>
          </a:xfrm>
          <a:prstGeom prst="straightConnector1">
            <a:avLst/>
          </a:prstGeom>
          <a:noFill/>
          <a:ln cap="rnd" cmpd="sng" w="9525">
            <a:solidFill>
              <a:srgbClr val="F4F4F4"/>
            </a:solidFill>
            <a:prstDash val="solid"/>
            <a:round/>
            <a:headEnd len="sm" w="sm" type="none"/>
            <a:tailEnd len="sm" w="sm" type="none"/>
          </a:ln>
        </p:spPr>
      </p:cxnSp>
      <p:sp>
        <p:nvSpPr>
          <p:cNvPr id="334" name="Google Shape;334;p42"/>
          <p:cNvSpPr txBox="1"/>
          <p:nvPr/>
        </p:nvSpPr>
        <p:spPr>
          <a:xfrm>
            <a:off x="269600" y="214125"/>
            <a:ext cx="7655100" cy="33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2200">
                <a:solidFill>
                  <a:srgbClr val="FD6925"/>
                </a:solidFill>
                <a:latin typeface="Montserrat"/>
                <a:ea typeface="Montserrat"/>
                <a:cs typeface="Montserrat"/>
                <a:sym typeface="Montserrat"/>
              </a:rPr>
              <a:t>Model Performance - BERT</a:t>
            </a:r>
            <a:endParaRPr sz="700"/>
          </a:p>
        </p:txBody>
      </p:sp>
      <p:sp>
        <p:nvSpPr>
          <p:cNvPr id="335" name="Google Shape;335;p42"/>
          <p:cNvSpPr txBox="1"/>
          <p:nvPr/>
        </p:nvSpPr>
        <p:spPr>
          <a:xfrm>
            <a:off x="269593" y="4712854"/>
            <a:ext cx="69768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000" u="none" cap="none" strike="noStrike">
                <a:solidFill>
                  <a:srgbClr val="FD9D24"/>
                </a:solidFill>
                <a:latin typeface="Montserrat"/>
                <a:ea typeface="Montserrat"/>
                <a:cs typeface="Montserrat"/>
                <a:sym typeface="Montserrat"/>
              </a:rPr>
              <a:t>Bias Beacon</a:t>
            </a:r>
            <a:endParaRPr sz="700"/>
          </a:p>
        </p:txBody>
      </p:sp>
      <p:pic>
        <p:nvPicPr>
          <p:cNvPr id="336" name="Google Shape;336;p42"/>
          <p:cNvPicPr preferRelativeResize="0"/>
          <p:nvPr/>
        </p:nvPicPr>
        <p:blipFill>
          <a:blip r:embed="rId3">
            <a:alphaModFix/>
          </a:blip>
          <a:stretch>
            <a:fillRect/>
          </a:stretch>
        </p:blipFill>
        <p:spPr>
          <a:xfrm>
            <a:off x="2212675" y="777240"/>
            <a:ext cx="6878501" cy="3544900"/>
          </a:xfrm>
          <a:prstGeom prst="rect">
            <a:avLst/>
          </a:prstGeom>
          <a:noFill/>
          <a:ln>
            <a:noFill/>
          </a:ln>
        </p:spPr>
      </p:pic>
      <p:sp>
        <p:nvSpPr>
          <p:cNvPr id="337" name="Google Shape;337;p42"/>
          <p:cNvSpPr txBox="1"/>
          <p:nvPr/>
        </p:nvSpPr>
        <p:spPr>
          <a:xfrm>
            <a:off x="23725" y="679675"/>
            <a:ext cx="2154900" cy="1200600"/>
          </a:xfrm>
          <a:prstGeom prst="rect">
            <a:avLst/>
          </a:prstGeom>
          <a:noFill/>
          <a:ln>
            <a:noFill/>
          </a:ln>
        </p:spPr>
        <p:txBody>
          <a:bodyPr anchorCtr="0" anchor="t" bIns="91425" lIns="91425" spcFirstLastPara="1" rIns="91425" wrap="square" tIns="91425">
            <a:spAutoFit/>
          </a:bodyPr>
          <a:lstStyle/>
          <a:p>
            <a:pPr indent="-304800" lvl="0" marL="457200" rtl="0" algn="l">
              <a:lnSpc>
                <a:spcPct val="150017"/>
              </a:lnSpc>
              <a:spcBef>
                <a:spcPts val="0"/>
              </a:spcBef>
              <a:spcAft>
                <a:spcPts val="0"/>
              </a:spcAft>
              <a:buClr>
                <a:srgbClr val="F4F4F4"/>
              </a:buClr>
              <a:buSzPts val="1200"/>
              <a:buFont typeface="Montserrat SemiBold"/>
              <a:buChar char="●"/>
            </a:pPr>
            <a:r>
              <a:rPr lang="en" sz="1200">
                <a:solidFill>
                  <a:srgbClr val="F4F4F4"/>
                </a:solidFill>
                <a:latin typeface="Montserrat SemiBold"/>
                <a:ea typeface="Montserrat SemiBold"/>
                <a:cs typeface="Montserrat SemiBold"/>
                <a:sym typeface="Montserrat SemiBold"/>
              </a:rPr>
              <a:t>Accuracy</a:t>
            </a:r>
            <a:endParaRPr sz="1200">
              <a:solidFill>
                <a:srgbClr val="F4F4F4"/>
              </a:solidFill>
              <a:latin typeface="Montserrat SemiBold"/>
              <a:ea typeface="Montserrat SemiBold"/>
              <a:cs typeface="Montserrat SemiBold"/>
              <a:sym typeface="Montserrat SemiBold"/>
            </a:endParaRPr>
          </a:p>
          <a:p>
            <a:pPr indent="-304800" lvl="1" marL="914400" rtl="0" algn="l">
              <a:lnSpc>
                <a:spcPct val="150017"/>
              </a:lnSpc>
              <a:spcBef>
                <a:spcPts val="0"/>
              </a:spcBef>
              <a:spcAft>
                <a:spcPts val="0"/>
              </a:spcAft>
              <a:buClr>
                <a:srgbClr val="F4F4F4"/>
              </a:buClr>
              <a:buSzPts val="1200"/>
              <a:buFont typeface="Montserrat SemiBold"/>
              <a:buChar char="○"/>
            </a:pPr>
            <a:r>
              <a:rPr lang="en" sz="1200">
                <a:solidFill>
                  <a:srgbClr val="F4F4F4"/>
                </a:solidFill>
                <a:latin typeface="Montserrat SemiBold"/>
                <a:ea typeface="Montserrat SemiBold"/>
                <a:cs typeface="Montserrat SemiBold"/>
                <a:sym typeface="Montserrat SemiBold"/>
              </a:rPr>
              <a:t>69.2%</a:t>
            </a:r>
            <a:endParaRPr sz="1200">
              <a:solidFill>
                <a:srgbClr val="F4F4F4"/>
              </a:solidFill>
              <a:latin typeface="Montserrat SemiBold"/>
              <a:ea typeface="Montserrat SemiBold"/>
              <a:cs typeface="Montserrat SemiBold"/>
              <a:sym typeface="Montserrat SemiBold"/>
            </a:endParaRPr>
          </a:p>
          <a:p>
            <a:pPr indent="-304800" lvl="0" marL="457200" rtl="0" algn="l">
              <a:lnSpc>
                <a:spcPct val="150017"/>
              </a:lnSpc>
              <a:spcBef>
                <a:spcPts val="0"/>
              </a:spcBef>
              <a:spcAft>
                <a:spcPts val="0"/>
              </a:spcAft>
              <a:buClr>
                <a:srgbClr val="F4F4F4"/>
              </a:buClr>
              <a:buSzPts val="1200"/>
              <a:buFont typeface="Montserrat SemiBold"/>
              <a:buChar char="●"/>
            </a:pPr>
            <a:r>
              <a:rPr lang="en" sz="1200">
                <a:solidFill>
                  <a:srgbClr val="F4F4F4"/>
                </a:solidFill>
                <a:latin typeface="Montserrat SemiBold"/>
                <a:ea typeface="Montserrat SemiBold"/>
                <a:cs typeface="Montserrat SemiBold"/>
                <a:sym typeface="Montserrat SemiBold"/>
              </a:rPr>
              <a:t>Macro averaged F1</a:t>
            </a:r>
            <a:endParaRPr sz="1200">
              <a:solidFill>
                <a:srgbClr val="F4F4F4"/>
              </a:solidFill>
              <a:latin typeface="Montserrat SemiBold"/>
              <a:ea typeface="Montserrat SemiBold"/>
              <a:cs typeface="Montserrat SemiBold"/>
              <a:sym typeface="Montserrat SemiBold"/>
            </a:endParaRPr>
          </a:p>
          <a:p>
            <a:pPr indent="-304800" lvl="1" marL="914400" rtl="0" algn="l">
              <a:lnSpc>
                <a:spcPct val="150017"/>
              </a:lnSpc>
              <a:spcBef>
                <a:spcPts val="0"/>
              </a:spcBef>
              <a:spcAft>
                <a:spcPts val="0"/>
              </a:spcAft>
              <a:buClr>
                <a:srgbClr val="F4F4F4"/>
              </a:buClr>
              <a:buSzPts val="1200"/>
              <a:buFont typeface="Montserrat SemiBold"/>
              <a:buChar char="○"/>
            </a:pPr>
            <a:r>
              <a:rPr lang="en" sz="1200">
                <a:solidFill>
                  <a:srgbClr val="F4F4F4"/>
                </a:solidFill>
                <a:latin typeface="Montserrat SemiBold"/>
                <a:ea typeface="Montserrat SemiBold"/>
                <a:cs typeface="Montserrat SemiBold"/>
                <a:sym typeface="Montserrat SemiBold"/>
              </a:rPr>
              <a:t>72.1%</a:t>
            </a:r>
            <a:endParaRPr sz="1200">
              <a:solidFill>
                <a:srgbClr val="F4F4F4"/>
              </a:solidFill>
              <a:latin typeface="Montserrat SemiBold"/>
              <a:ea typeface="Montserrat SemiBold"/>
              <a:cs typeface="Montserrat SemiBold"/>
              <a:sym typeface="Montserrat SemiBold"/>
            </a:endParaRPr>
          </a:p>
        </p:txBody>
      </p:sp>
      <p:graphicFrame>
        <p:nvGraphicFramePr>
          <p:cNvPr id="338" name="Google Shape;338;p42"/>
          <p:cNvGraphicFramePr/>
          <p:nvPr/>
        </p:nvGraphicFramePr>
        <p:xfrm>
          <a:off x="428425" y="1903700"/>
          <a:ext cx="3000000" cy="3000000"/>
        </p:xfrm>
        <a:graphic>
          <a:graphicData uri="http://schemas.openxmlformats.org/drawingml/2006/table">
            <a:tbl>
              <a:tblPr>
                <a:noFill/>
                <a:tableStyleId>{62C58FF8-CDF8-4FCE-8197-2B1A6C55DF88}</a:tableStyleId>
              </a:tblPr>
              <a:tblGrid>
                <a:gridCol w="846975"/>
                <a:gridCol w="846975"/>
              </a:tblGrid>
              <a:tr h="309600">
                <a:tc>
                  <a:txBody>
                    <a:bodyPr/>
                    <a:lstStyle/>
                    <a:p>
                      <a:pPr indent="0" lvl="0" marL="0" rtl="0" algn="l">
                        <a:spcBef>
                          <a:spcPts val="0"/>
                        </a:spcBef>
                        <a:spcAft>
                          <a:spcPts val="0"/>
                        </a:spcAft>
                        <a:buNone/>
                      </a:pPr>
                      <a:r>
                        <a:rPr b="1" lang="en" sz="800">
                          <a:solidFill>
                            <a:schemeClr val="lt1"/>
                          </a:solidFill>
                        </a:rPr>
                        <a:t>Bias Type</a:t>
                      </a:r>
                      <a:endParaRPr b="1" sz="800">
                        <a:solidFill>
                          <a:schemeClr val="lt1"/>
                        </a:solidFill>
                      </a:endParaRPr>
                    </a:p>
                  </a:txBody>
                  <a:tcPr marT="91425" marB="91425" marR="91425" marL="91425"/>
                </a:tc>
                <a:tc>
                  <a:txBody>
                    <a:bodyPr/>
                    <a:lstStyle/>
                    <a:p>
                      <a:pPr indent="0" lvl="0" marL="0" rtl="0" algn="l">
                        <a:spcBef>
                          <a:spcPts val="0"/>
                        </a:spcBef>
                        <a:spcAft>
                          <a:spcPts val="0"/>
                        </a:spcAft>
                        <a:buNone/>
                      </a:pPr>
                      <a:r>
                        <a:rPr b="1" lang="en" sz="800">
                          <a:solidFill>
                            <a:schemeClr val="lt1"/>
                          </a:solidFill>
                        </a:rPr>
                        <a:t>F1 Score</a:t>
                      </a:r>
                      <a:endParaRPr b="1" sz="800">
                        <a:solidFill>
                          <a:schemeClr val="lt1"/>
                        </a:solidFill>
                      </a:endParaRPr>
                    </a:p>
                  </a:txBody>
                  <a:tcPr marT="91425" marB="91425" marR="91425" marL="91425"/>
                </a:tc>
              </a:tr>
              <a:tr h="254200">
                <a:tc>
                  <a:txBody>
                    <a:bodyPr/>
                    <a:lstStyle/>
                    <a:p>
                      <a:pPr indent="0" lvl="0" marL="0" rtl="0" algn="l">
                        <a:spcBef>
                          <a:spcPts val="0"/>
                        </a:spcBef>
                        <a:spcAft>
                          <a:spcPts val="0"/>
                        </a:spcAft>
                        <a:buNone/>
                      </a:pPr>
                      <a:r>
                        <a:rPr lang="en" sz="800">
                          <a:solidFill>
                            <a:srgbClr val="FFFF00"/>
                          </a:solidFill>
                        </a:rPr>
                        <a:t>Gender Bias</a:t>
                      </a:r>
                      <a:endParaRPr sz="800">
                        <a:solidFill>
                          <a:srgbClr val="FFFF00"/>
                        </a:solidFill>
                      </a:endParaRPr>
                    </a:p>
                  </a:txBody>
                  <a:tcPr marT="91425" marB="91425" marR="91425" marL="91425"/>
                </a:tc>
                <a:tc>
                  <a:txBody>
                    <a:bodyPr/>
                    <a:lstStyle/>
                    <a:p>
                      <a:pPr indent="0" lvl="0" marL="0" rtl="0" algn="l">
                        <a:spcBef>
                          <a:spcPts val="0"/>
                        </a:spcBef>
                        <a:spcAft>
                          <a:spcPts val="0"/>
                        </a:spcAft>
                        <a:buNone/>
                      </a:pPr>
                      <a:r>
                        <a:rPr lang="en" sz="800">
                          <a:solidFill>
                            <a:srgbClr val="FFFF00"/>
                          </a:solidFill>
                        </a:rPr>
                        <a:t>43.7%</a:t>
                      </a:r>
                      <a:endParaRPr sz="800">
                        <a:solidFill>
                          <a:srgbClr val="FFFF00"/>
                        </a:solidFill>
                      </a:endParaRPr>
                    </a:p>
                  </a:txBody>
                  <a:tcPr marT="91425" marB="91425" marR="91425" marL="91425"/>
                </a:tc>
              </a:tr>
              <a:tr h="254200">
                <a:tc>
                  <a:txBody>
                    <a:bodyPr/>
                    <a:lstStyle/>
                    <a:p>
                      <a:pPr indent="0" lvl="0" marL="0" rtl="0" algn="l">
                        <a:spcBef>
                          <a:spcPts val="0"/>
                        </a:spcBef>
                        <a:spcAft>
                          <a:spcPts val="0"/>
                        </a:spcAft>
                        <a:buNone/>
                      </a:pPr>
                      <a:r>
                        <a:rPr lang="en" sz="800">
                          <a:solidFill>
                            <a:srgbClr val="FFFF00"/>
                          </a:solidFill>
                        </a:rPr>
                        <a:t>Racial Bias</a:t>
                      </a:r>
                      <a:endParaRPr sz="800">
                        <a:solidFill>
                          <a:srgbClr val="FFFF00"/>
                        </a:solidFill>
                      </a:endParaRPr>
                    </a:p>
                  </a:txBody>
                  <a:tcPr marT="91425" marB="91425" marR="91425" marL="91425"/>
                </a:tc>
                <a:tc>
                  <a:txBody>
                    <a:bodyPr/>
                    <a:lstStyle/>
                    <a:p>
                      <a:pPr indent="0" lvl="0" marL="0" rtl="0" algn="l">
                        <a:spcBef>
                          <a:spcPts val="0"/>
                        </a:spcBef>
                        <a:spcAft>
                          <a:spcPts val="0"/>
                        </a:spcAft>
                        <a:buNone/>
                      </a:pPr>
                      <a:r>
                        <a:rPr lang="en" sz="800">
                          <a:solidFill>
                            <a:srgbClr val="FFFF00"/>
                          </a:solidFill>
                        </a:rPr>
                        <a:t>45.7%</a:t>
                      </a:r>
                      <a:endParaRPr sz="800">
                        <a:solidFill>
                          <a:srgbClr val="FFFF00"/>
                        </a:solidFill>
                      </a:endParaRPr>
                    </a:p>
                  </a:txBody>
                  <a:tcPr marT="91425" marB="91425" marR="91425" marL="91425"/>
                </a:tc>
              </a:tr>
              <a:tr h="254200">
                <a:tc>
                  <a:txBody>
                    <a:bodyPr/>
                    <a:lstStyle/>
                    <a:p>
                      <a:pPr indent="0" lvl="0" marL="0" rtl="0" algn="l">
                        <a:spcBef>
                          <a:spcPts val="0"/>
                        </a:spcBef>
                        <a:spcAft>
                          <a:spcPts val="0"/>
                        </a:spcAft>
                        <a:buNone/>
                      </a:pPr>
                      <a:r>
                        <a:rPr lang="en" sz="800">
                          <a:solidFill>
                            <a:schemeClr val="lt1"/>
                          </a:solidFill>
                        </a:rPr>
                        <a:t>Linguistic Bias</a:t>
                      </a:r>
                      <a:endParaRPr sz="800">
                        <a:solidFill>
                          <a:schemeClr val="lt1"/>
                        </a:solidFill>
                      </a:endParaRPr>
                    </a:p>
                  </a:txBody>
                  <a:tcPr marT="91425" marB="91425" marR="91425" marL="91425"/>
                </a:tc>
                <a:tc>
                  <a:txBody>
                    <a:bodyPr/>
                    <a:lstStyle/>
                    <a:p>
                      <a:pPr indent="0" lvl="0" marL="0" rtl="0" algn="l">
                        <a:spcBef>
                          <a:spcPts val="0"/>
                        </a:spcBef>
                        <a:spcAft>
                          <a:spcPts val="0"/>
                        </a:spcAft>
                        <a:buNone/>
                      </a:pPr>
                      <a:r>
                        <a:rPr lang="en" sz="800">
                          <a:solidFill>
                            <a:schemeClr val="lt1"/>
                          </a:solidFill>
                        </a:rPr>
                        <a:t>95.1%</a:t>
                      </a:r>
                      <a:endParaRPr sz="800">
                        <a:solidFill>
                          <a:schemeClr val="lt1"/>
                        </a:solidFill>
                      </a:endParaRPr>
                    </a:p>
                  </a:txBody>
                  <a:tcPr marT="91425" marB="91425" marR="91425" marL="91425"/>
                </a:tc>
              </a:tr>
              <a:tr h="254200">
                <a:tc>
                  <a:txBody>
                    <a:bodyPr/>
                    <a:lstStyle/>
                    <a:p>
                      <a:pPr indent="0" lvl="0" marL="0" rtl="0" algn="l">
                        <a:spcBef>
                          <a:spcPts val="0"/>
                        </a:spcBef>
                        <a:spcAft>
                          <a:spcPts val="0"/>
                        </a:spcAft>
                        <a:buNone/>
                      </a:pPr>
                      <a:r>
                        <a:rPr lang="en" sz="800">
                          <a:solidFill>
                            <a:srgbClr val="FFFF00"/>
                          </a:solidFill>
                        </a:rPr>
                        <a:t>Hate Speech</a:t>
                      </a:r>
                      <a:endParaRPr sz="800">
                        <a:solidFill>
                          <a:srgbClr val="FFFF00"/>
                        </a:solidFill>
                      </a:endParaRPr>
                    </a:p>
                  </a:txBody>
                  <a:tcPr marT="91425" marB="91425" marR="91425" marL="91425"/>
                </a:tc>
                <a:tc>
                  <a:txBody>
                    <a:bodyPr/>
                    <a:lstStyle/>
                    <a:p>
                      <a:pPr indent="0" lvl="0" marL="0" rtl="0" algn="l">
                        <a:spcBef>
                          <a:spcPts val="0"/>
                        </a:spcBef>
                        <a:spcAft>
                          <a:spcPts val="0"/>
                        </a:spcAft>
                        <a:buNone/>
                      </a:pPr>
                      <a:r>
                        <a:rPr lang="en" sz="800">
                          <a:solidFill>
                            <a:srgbClr val="FFFF00"/>
                          </a:solidFill>
                        </a:rPr>
                        <a:t>60.5%</a:t>
                      </a:r>
                      <a:endParaRPr sz="800">
                        <a:solidFill>
                          <a:srgbClr val="FFFF00"/>
                        </a:solidFill>
                      </a:endParaRPr>
                    </a:p>
                  </a:txBody>
                  <a:tcPr marT="91425" marB="91425" marR="91425" marL="91425"/>
                </a:tc>
              </a:tr>
              <a:tr h="254200">
                <a:tc>
                  <a:txBody>
                    <a:bodyPr/>
                    <a:lstStyle/>
                    <a:p>
                      <a:pPr indent="0" lvl="0" marL="0" rtl="0" algn="l">
                        <a:spcBef>
                          <a:spcPts val="0"/>
                        </a:spcBef>
                        <a:spcAft>
                          <a:spcPts val="0"/>
                        </a:spcAft>
                        <a:buNone/>
                      </a:pPr>
                      <a:r>
                        <a:rPr lang="en" sz="800">
                          <a:solidFill>
                            <a:schemeClr val="lt1"/>
                          </a:solidFill>
                        </a:rPr>
                        <a:t>Political Bias</a:t>
                      </a:r>
                      <a:endParaRPr sz="800">
                        <a:solidFill>
                          <a:schemeClr val="lt1"/>
                        </a:solidFill>
                      </a:endParaRPr>
                    </a:p>
                  </a:txBody>
                  <a:tcPr marT="91425" marB="91425" marR="91425" marL="91425"/>
                </a:tc>
                <a:tc>
                  <a:txBody>
                    <a:bodyPr/>
                    <a:lstStyle/>
                    <a:p>
                      <a:pPr indent="0" lvl="0" marL="0" rtl="0" algn="l">
                        <a:spcBef>
                          <a:spcPts val="0"/>
                        </a:spcBef>
                        <a:spcAft>
                          <a:spcPts val="0"/>
                        </a:spcAft>
                        <a:buNone/>
                      </a:pPr>
                      <a:r>
                        <a:rPr lang="en" sz="800">
                          <a:solidFill>
                            <a:schemeClr val="lt1"/>
                          </a:solidFill>
                        </a:rPr>
                        <a:t>92.6%</a:t>
                      </a:r>
                      <a:endParaRPr sz="800">
                        <a:solidFill>
                          <a:schemeClr val="lt1"/>
                        </a:solidFill>
                      </a:endParaRPr>
                    </a:p>
                  </a:txBody>
                  <a:tcPr marT="91425" marB="91425" marR="91425" marL="91425"/>
                </a:tc>
              </a:tr>
              <a:tr h="254200">
                <a:tc>
                  <a:txBody>
                    <a:bodyPr/>
                    <a:lstStyle/>
                    <a:p>
                      <a:pPr indent="0" lvl="0" marL="0" rtl="0" algn="l">
                        <a:spcBef>
                          <a:spcPts val="0"/>
                        </a:spcBef>
                        <a:spcAft>
                          <a:spcPts val="0"/>
                        </a:spcAft>
                        <a:buNone/>
                      </a:pPr>
                      <a:r>
                        <a:rPr lang="en" sz="800">
                          <a:solidFill>
                            <a:schemeClr val="lt1"/>
                          </a:solidFill>
                        </a:rPr>
                        <a:t>Fake News</a:t>
                      </a:r>
                      <a:endParaRPr sz="800">
                        <a:solidFill>
                          <a:schemeClr val="lt1"/>
                        </a:solidFill>
                      </a:endParaRPr>
                    </a:p>
                  </a:txBody>
                  <a:tcPr marT="91425" marB="91425" marR="91425" marL="91425"/>
                </a:tc>
                <a:tc>
                  <a:txBody>
                    <a:bodyPr/>
                    <a:lstStyle/>
                    <a:p>
                      <a:pPr indent="0" lvl="0" marL="0" rtl="0" algn="l">
                        <a:spcBef>
                          <a:spcPts val="0"/>
                        </a:spcBef>
                        <a:spcAft>
                          <a:spcPts val="0"/>
                        </a:spcAft>
                        <a:buNone/>
                      </a:pPr>
                      <a:r>
                        <a:rPr lang="en" sz="800">
                          <a:solidFill>
                            <a:schemeClr val="lt1"/>
                          </a:solidFill>
                        </a:rPr>
                        <a:t>95.3%</a:t>
                      </a:r>
                      <a:endParaRPr sz="800">
                        <a:solidFill>
                          <a:schemeClr val="lt1"/>
                        </a:solidFill>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A25"/>
        </a:solidFill>
      </p:bgPr>
    </p:bg>
    <p:spTree>
      <p:nvGrpSpPr>
        <p:cNvPr id="342" name="Shape 342"/>
        <p:cNvGrpSpPr/>
        <p:nvPr/>
      </p:nvGrpSpPr>
      <p:grpSpPr>
        <a:xfrm>
          <a:off x="0" y="0"/>
          <a:ext cx="0" cy="0"/>
          <a:chOff x="0" y="0"/>
          <a:chExt cx="0" cy="0"/>
        </a:xfrm>
      </p:grpSpPr>
      <p:sp>
        <p:nvSpPr>
          <p:cNvPr id="343" name="Google Shape;343;p43"/>
          <p:cNvSpPr txBox="1"/>
          <p:nvPr/>
        </p:nvSpPr>
        <p:spPr>
          <a:xfrm>
            <a:off x="240150" y="901088"/>
            <a:ext cx="8663700" cy="247830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t/>
            </a:r>
            <a:endParaRPr b="1" sz="1200" u="sng">
              <a:solidFill>
                <a:schemeClr val="lt1"/>
              </a:solidFill>
              <a:latin typeface="Montserrat"/>
              <a:ea typeface="Montserrat"/>
              <a:cs typeface="Montserrat"/>
              <a:sym typeface="Montserrat"/>
            </a:endParaRPr>
          </a:p>
          <a:p>
            <a:pPr indent="0" lvl="0" marL="0" marR="0" rtl="0" algn="l">
              <a:lnSpc>
                <a:spcPct val="200000"/>
              </a:lnSpc>
              <a:spcBef>
                <a:spcPts val="0"/>
              </a:spcBef>
              <a:spcAft>
                <a:spcPts val="0"/>
              </a:spcAft>
              <a:buNone/>
            </a:pPr>
            <a:r>
              <a:rPr lang="en" sz="1100">
                <a:solidFill>
                  <a:srgbClr val="EEECE1"/>
                </a:solidFill>
                <a:latin typeface="Montserrat SemiBold"/>
                <a:ea typeface="Montserrat SemiBold"/>
                <a:cs typeface="Montserrat SemiBold"/>
                <a:sym typeface="Montserrat SemiBold"/>
              </a:rPr>
              <a:t>“</a:t>
            </a:r>
            <a:r>
              <a:rPr i="1" lang="en" sz="1100">
                <a:solidFill>
                  <a:srgbClr val="EEECE1"/>
                </a:solidFill>
                <a:latin typeface="Montserrat SemiBold"/>
                <a:ea typeface="Montserrat SemiBold"/>
                <a:cs typeface="Montserrat SemiBold"/>
                <a:sym typeface="Montserrat SemiBold"/>
              </a:rPr>
              <a:t>im pretty sure most of the parents on dance moms are southern right wingers</a:t>
            </a:r>
            <a:r>
              <a:rPr lang="en" sz="1100">
                <a:solidFill>
                  <a:srgbClr val="EEECE1"/>
                </a:solidFill>
                <a:latin typeface="Montserrat SemiBold"/>
                <a:ea typeface="Montserrat SemiBold"/>
                <a:cs typeface="Montserrat SemiBold"/>
                <a:sym typeface="Montserrat SemiBold"/>
              </a:rPr>
              <a:t>”</a:t>
            </a:r>
            <a:endParaRPr sz="1100">
              <a:solidFill>
                <a:srgbClr val="EEECE1"/>
              </a:solidFill>
              <a:latin typeface="Montserrat SemiBold"/>
              <a:ea typeface="Montserrat SemiBold"/>
              <a:cs typeface="Montserrat SemiBold"/>
              <a:sym typeface="Montserrat SemiBold"/>
            </a:endParaRPr>
          </a:p>
          <a:p>
            <a:pPr indent="-298450" lvl="0" marL="457200" marR="0" rtl="0" algn="l">
              <a:lnSpc>
                <a:spcPct val="200000"/>
              </a:lnSpc>
              <a:spcBef>
                <a:spcPts val="0"/>
              </a:spcBef>
              <a:spcAft>
                <a:spcPts val="0"/>
              </a:spcAft>
              <a:buClr>
                <a:srgbClr val="EEECE1"/>
              </a:buClr>
              <a:buSzPts val="1100"/>
              <a:buFont typeface="Montserrat SemiBold"/>
              <a:buChar char="-"/>
            </a:pPr>
            <a:r>
              <a:rPr lang="en" sz="1100">
                <a:solidFill>
                  <a:srgbClr val="EEECE1"/>
                </a:solidFill>
                <a:latin typeface="Montserrat SemiBold"/>
                <a:ea typeface="Montserrat SemiBold"/>
                <a:cs typeface="Montserrat SemiBold"/>
                <a:sym typeface="Montserrat SemiBold"/>
              </a:rPr>
              <a:t>Predicted as Racial Bias but in reality, it has tendencies of Gender Bias</a:t>
            </a:r>
            <a:endParaRPr sz="1100">
              <a:solidFill>
                <a:srgbClr val="EEECE1"/>
              </a:solidFill>
              <a:latin typeface="Montserrat SemiBold"/>
              <a:ea typeface="Montserrat SemiBold"/>
              <a:cs typeface="Montserrat SemiBold"/>
              <a:sym typeface="Montserrat SemiBold"/>
            </a:endParaRPr>
          </a:p>
          <a:p>
            <a:pPr indent="0" lvl="0" marL="457200" marR="0" rtl="0" algn="l">
              <a:lnSpc>
                <a:spcPct val="100000"/>
              </a:lnSpc>
              <a:spcBef>
                <a:spcPts val="0"/>
              </a:spcBef>
              <a:spcAft>
                <a:spcPts val="0"/>
              </a:spcAft>
              <a:buNone/>
            </a:pPr>
            <a:r>
              <a:t/>
            </a:r>
            <a:endParaRPr sz="1100">
              <a:solidFill>
                <a:srgbClr val="EEECE1"/>
              </a:solidFill>
              <a:latin typeface="Montserrat SemiBold"/>
              <a:ea typeface="Montserrat SemiBold"/>
              <a:cs typeface="Montserrat SemiBold"/>
              <a:sym typeface="Montserrat SemiBold"/>
            </a:endParaRPr>
          </a:p>
          <a:p>
            <a:pPr indent="0" lvl="0" marL="0" marR="0" rtl="0" algn="l">
              <a:lnSpc>
                <a:spcPct val="200000"/>
              </a:lnSpc>
              <a:spcBef>
                <a:spcPts val="0"/>
              </a:spcBef>
              <a:spcAft>
                <a:spcPts val="0"/>
              </a:spcAft>
              <a:buNone/>
            </a:pPr>
            <a:r>
              <a:rPr i="1" lang="en" sz="1100">
                <a:solidFill>
                  <a:srgbClr val="EEECE1"/>
                </a:solidFill>
                <a:latin typeface="Montserrat SemiBold"/>
                <a:ea typeface="Montserrat SemiBold"/>
                <a:cs typeface="Montserrat SemiBold"/>
                <a:sym typeface="Montserrat SemiBold"/>
              </a:rPr>
              <a:t>“practicing jew here a lot of jews are conservative its just loud new york twitter jews who get the coverage any jew with a brain would never vote democrat”</a:t>
            </a:r>
            <a:endParaRPr sz="1100">
              <a:solidFill>
                <a:srgbClr val="EEECE1"/>
              </a:solidFill>
              <a:latin typeface="Montserrat SemiBold"/>
              <a:ea typeface="Montserrat SemiBold"/>
              <a:cs typeface="Montserrat SemiBold"/>
              <a:sym typeface="Montserrat SemiBold"/>
            </a:endParaRPr>
          </a:p>
          <a:p>
            <a:pPr indent="-298450" lvl="0" marL="457200" marR="0" rtl="0" algn="l">
              <a:lnSpc>
                <a:spcPct val="150017"/>
              </a:lnSpc>
              <a:spcBef>
                <a:spcPts val="0"/>
              </a:spcBef>
              <a:spcAft>
                <a:spcPts val="0"/>
              </a:spcAft>
              <a:buClr>
                <a:srgbClr val="EEECE1"/>
              </a:buClr>
              <a:buSzPts val="1100"/>
              <a:buFont typeface="Montserrat SemiBold"/>
              <a:buChar char="-"/>
            </a:pPr>
            <a:r>
              <a:rPr lang="en" sz="1100">
                <a:solidFill>
                  <a:srgbClr val="EEECE1"/>
                </a:solidFill>
                <a:latin typeface="Montserrat SemiBold"/>
                <a:ea typeface="Montserrat SemiBold"/>
                <a:cs typeface="Montserrat SemiBold"/>
                <a:sym typeface="Montserrat SemiBold"/>
              </a:rPr>
              <a:t>Predicted as Hate Speech but in reality, it is specifically Racial Bias</a:t>
            </a:r>
            <a:endParaRPr sz="1100">
              <a:solidFill>
                <a:srgbClr val="EEECE1"/>
              </a:solidFill>
              <a:latin typeface="Montserrat SemiBold"/>
              <a:ea typeface="Montserrat SemiBold"/>
              <a:cs typeface="Montserrat SemiBold"/>
              <a:sym typeface="Montserrat SemiBold"/>
            </a:endParaRPr>
          </a:p>
          <a:p>
            <a:pPr indent="0" lvl="0" marL="0" marR="0" rtl="0" algn="l">
              <a:lnSpc>
                <a:spcPct val="150017"/>
              </a:lnSpc>
              <a:spcBef>
                <a:spcPts val="0"/>
              </a:spcBef>
              <a:spcAft>
                <a:spcPts val="0"/>
              </a:spcAft>
              <a:buNone/>
            </a:pPr>
            <a:r>
              <a:t/>
            </a:r>
            <a:endParaRPr sz="1100">
              <a:solidFill>
                <a:srgbClr val="EEECE1"/>
              </a:solidFill>
              <a:latin typeface="Montserrat SemiBold"/>
              <a:ea typeface="Montserrat SemiBold"/>
              <a:cs typeface="Montserrat SemiBold"/>
              <a:sym typeface="Montserrat SemiBold"/>
            </a:endParaRPr>
          </a:p>
          <a:p>
            <a:pPr indent="0" lvl="0" marL="0" marR="0" rtl="0" algn="l">
              <a:lnSpc>
                <a:spcPct val="150017"/>
              </a:lnSpc>
              <a:spcBef>
                <a:spcPts val="0"/>
              </a:spcBef>
              <a:spcAft>
                <a:spcPts val="0"/>
              </a:spcAft>
              <a:buNone/>
            </a:pPr>
            <a:r>
              <a:t/>
            </a:r>
            <a:endParaRPr sz="1100">
              <a:solidFill>
                <a:srgbClr val="EEECE1"/>
              </a:solidFill>
              <a:latin typeface="Montserrat SemiBold"/>
              <a:ea typeface="Montserrat SemiBold"/>
              <a:cs typeface="Montserrat SemiBold"/>
              <a:sym typeface="Montserrat SemiBold"/>
            </a:endParaRPr>
          </a:p>
        </p:txBody>
      </p:sp>
      <p:cxnSp>
        <p:nvCxnSpPr>
          <p:cNvPr id="344" name="Google Shape;344;p43"/>
          <p:cNvCxnSpPr/>
          <p:nvPr/>
        </p:nvCxnSpPr>
        <p:spPr>
          <a:xfrm>
            <a:off x="0" y="659108"/>
            <a:ext cx="9144000" cy="0"/>
          </a:xfrm>
          <a:prstGeom prst="straightConnector1">
            <a:avLst/>
          </a:prstGeom>
          <a:noFill/>
          <a:ln cap="rnd" cmpd="sng" w="9525">
            <a:solidFill>
              <a:srgbClr val="F4F4F4"/>
            </a:solidFill>
            <a:prstDash val="solid"/>
            <a:round/>
            <a:headEnd len="sm" w="sm" type="none"/>
            <a:tailEnd len="sm" w="sm" type="none"/>
          </a:ln>
        </p:spPr>
      </p:cxnSp>
      <p:cxnSp>
        <p:nvCxnSpPr>
          <p:cNvPr id="345" name="Google Shape;345;p43"/>
          <p:cNvCxnSpPr/>
          <p:nvPr/>
        </p:nvCxnSpPr>
        <p:spPr>
          <a:xfrm>
            <a:off x="0" y="4479630"/>
            <a:ext cx="9144000" cy="0"/>
          </a:xfrm>
          <a:prstGeom prst="straightConnector1">
            <a:avLst/>
          </a:prstGeom>
          <a:noFill/>
          <a:ln cap="rnd" cmpd="sng" w="9525">
            <a:solidFill>
              <a:srgbClr val="F4F4F4"/>
            </a:solidFill>
            <a:prstDash val="solid"/>
            <a:round/>
            <a:headEnd len="sm" w="sm" type="none"/>
            <a:tailEnd len="sm" w="sm" type="none"/>
          </a:ln>
        </p:spPr>
      </p:cxnSp>
      <p:sp>
        <p:nvSpPr>
          <p:cNvPr id="346" name="Google Shape;346;p43"/>
          <p:cNvSpPr txBox="1"/>
          <p:nvPr/>
        </p:nvSpPr>
        <p:spPr>
          <a:xfrm>
            <a:off x="269600" y="214125"/>
            <a:ext cx="7655100" cy="3387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b="1" lang="en" sz="2200">
                <a:solidFill>
                  <a:srgbClr val="FD6925"/>
                </a:solidFill>
                <a:latin typeface="Montserrat"/>
                <a:ea typeface="Montserrat"/>
                <a:cs typeface="Montserrat"/>
                <a:sym typeface="Montserrat"/>
              </a:rPr>
              <a:t>Model Performance - Classifications</a:t>
            </a:r>
            <a:endParaRPr b="1" sz="2200">
              <a:solidFill>
                <a:srgbClr val="FD6925"/>
              </a:solidFill>
              <a:latin typeface="Montserrat"/>
              <a:ea typeface="Montserrat"/>
              <a:cs typeface="Montserrat"/>
              <a:sym typeface="Montserrat"/>
            </a:endParaRPr>
          </a:p>
        </p:txBody>
      </p:sp>
      <p:sp>
        <p:nvSpPr>
          <p:cNvPr id="347" name="Google Shape;347;p43"/>
          <p:cNvSpPr txBox="1"/>
          <p:nvPr/>
        </p:nvSpPr>
        <p:spPr>
          <a:xfrm>
            <a:off x="269593" y="4712854"/>
            <a:ext cx="69768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000" u="none" cap="none" strike="noStrike">
                <a:solidFill>
                  <a:srgbClr val="FD9D24"/>
                </a:solidFill>
                <a:latin typeface="Montserrat"/>
                <a:ea typeface="Montserrat"/>
                <a:cs typeface="Montserrat"/>
                <a:sym typeface="Montserrat"/>
              </a:rPr>
              <a:t>Bias Beacon</a:t>
            </a:r>
            <a:endParaRPr sz="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A25"/>
        </a:solidFill>
      </p:bgPr>
    </p:bg>
    <p:spTree>
      <p:nvGrpSpPr>
        <p:cNvPr id="146" name="Shape 146"/>
        <p:cNvGrpSpPr/>
        <p:nvPr/>
      </p:nvGrpSpPr>
      <p:grpSpPr>
        <a:xfrm>
          <a:off x="0" y="0"/>
          <a:ext cx="0" cy="0"/>
          <a:chOff x="0" y="0"/>
          <a:chExt cx="0" cy="0"/>
        </a:xfrm>
      </p:grpSpPr>
      <p:cxnSp>
        <p:nvCxnSpPr>
          <p:cNvPr id="147" name="Google Shape;147;p26"/>
          <p:cNvCxnSpPr/>
          <p:nvPr/>
        </p:nvCxnSpPr>
        <p:spPr>
          <a:xfrm>
            <a:off x="0" y="659108"/>
            <a:ext cx="9144000" cy="0"/>
          </a:xfrm>
          <a:prstGeom prst="straightConnector1">
            <a:avLst/>
          </a:prstGeom>
          <a:noFill/>
          <a:ln cap="rnd" cmpd="sng" w="9525">
            <a:solidFill>
              <a:srgbClr val="F4F4F4"/>
            </a:solidFill>
            <a:prstDash val="solid"/>
            <a:round/>
            <a:headEnd len="sm" w="sm" type="none"/>
            <a:tailEnd len="sm" w="sm" type="none"/>
          </a:ln>
        </p:spPr>
      </p:cxnSp>
      <p:cxnSp>
        <p:nvCxnSpPr>
          <p:cNvPr id="148" name="Google Shape;148;p26"/>
          <p:cNvCxnSpPr/>
          <p:nvPr/>
        </p:nvCxnSpPr>
        <p:spPr>
          <a:xfrm>
            <a:off x="0" y="4479630"/>
            <a:ext cx="9144000" cy="0"/>
          </a:xfrm>
          <a:prstGeom prst="straightConnector1">
            <a:avLst/>
          </a:prstGeom>
          <a:noFill/>
          <a:ln cap="rnd" cmpd="sng" w="9525">
            <a:solidFill>
              <a:srgbClr val="F4F4F4"/>
            </a:solidFill>
            <a:prstDash val="solid"/>
            <a:round/>
            <a:headEnd len="sm" w="sm" type="none"/>
            <a:tailEnd len="sm" w="sm" type="none"/>
          </a:ln>
        </p:spPr>
      </p:cxnSp>
      <p:sp>
        <p:nvSpPr>
          <p:cNvPr id="149" name="Google Shape;149;p26"/>
          <p:cNvSpPr txBox="1"/>
          <p:nvPr/>
        </p:nvSpPr>
        <p:spPr>
          <a:xfrm>
            <a:off x="269600" y="214119"/>
            <a:ext cx="4852500" cy="33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2200">
                <a:solidFill>
                  <a:srgbClr val="FD6925"/>
                </a:solidFill>
                <a:latin typeface="Montserrat"/>
                <a:ea typeface="Montserrat"/>
                <a:cs typeface="Montserrat"/>
                <a:sym typeface="Montserrat"/>
              </a:rPr>
              <a:t>Thought Exercise</a:t>
            </a:r>
            <a:endParaRPr sz="700"/>
          </a:p>
        </p:txBody>
      </p:sp>
      <p:sp>
        <p:nvSpPr>
          <p:cNvPr id="150" name="Google Shape;150;p26"/>
          <p:cNvSpPr txBox="1"/>
          <p:nvPr/>
        </p:nvSpPr>
        <p:spPr>
          <a:xfrm>
            <a:off x="269593" y="4712854"/>
            <a:ext cx="69768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000" u="none" cap="none" strike="noStrike">
                <a:solidFill>
                  <a:srgbClr val="FD9D24"/>
                </a:solidFill>
                <a:latin typeface="Montserrat"/>
                <a:ea typeface="Montserrat"/>
                <a:cs typeface="Montserrat"/>
                <a:sym typeface="Montserrat"/>
              </a:rPr>
              <a:t>Bias Beacon</a:t>
            </a:r>
            <a:endParaRPr sz="700"/>
          </a:p>
        </p:txBody>
      </p:sp>
      <p:sp>
        <p:nvSpPr>
          <p:cNvPr id="151" name="Google Shape;151;p26"/>
          <p:cNvSpPr txBox="1"/>
          <p:nvPr/>
        </p:nvSpPr>
        <p:spPr>
          <a:xfrm>
            <a:off x="370500" y="850925"/>
            <a:ext cx="8598600" cy="21540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lang="en">
                <a:solidFill>
                  <a:srgbClr val="F4F4F4"/>
                </a:solidFill>
                <a:latin typeface="Montserrat SemiBold"/>
                <a:ea typeface="Montserrat SemiBold"/>
                <a:cs typeface="Montserrat SemiBold"/>
                <a:sym typeface="Montserrat SemiBold"/>
              </a:rPr>
              <a:t>How many of you have read the news lately?</a:t>
            </a:r>
            <a:endParaRPr>
              <a:solidFill>
                <a:srgbClr val="F4F4F4"/>
              </a:solidFill>
              <a:latin typeface="Montserrat SemiBold"/>
              <a:ea typeface="Montserrat SemiBold"/>
              <a:cs typeface="Montserrat SemiBold"/>
              <a:sym typeface="Montserrat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A25"/>
        </a:solidFill>
      </p:bgPr>
    </p:bg>
    <p:spTree>
      <p:nvGrpSpPr>
        <p:cNvPr id="351" name="Shape 351"/>
        <p:cNvGrpSpPr/>
        <p:nvPr/>
      </p:nvGrpSpPr>
      <p:grpSpPr>
        <a:xfrm>
          <a:off x="0" y="0"/>
          <a:ext cx="0" cy="0"/>
          <a:chOff x="0" y="0"/>
          <a:chExt cx="0" cy="0"/>
        </a:xfrm>
      </p:grpSpPr>
      <p:sp>
        <p:nvSpPr>
          <p:cNvPr id="352" name="Google Shape;352;p44"/>
          <p:cNvSpPr txBox="1"/>
          <p:nvPr/>
        </p:nvSpPr>
        <p:spPr>
          <a:xfrm>
            <a:off x="269600" y="1130800"/>
            <a:ext cx="4989000" cy="21540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t/>
            </a:r>
            <a:endParaRPr>
              <a:solidFill>
                <a:schemeClr val="lt1"/>
              </a:solidFill>
              <a:latin typeface="Montserrat SemiBold"/>
              <a:ea typeface="Montserrat SemiBold"/>
              <a:cs typeface="Montserrat SemiBold"/>
              <a:sym typeface="Montserrat SemiBold"/>
            </a:endParaRPr>
          </a:p>
        </p:txBody>
      </p:sp>
      <p:cxnSp>
        <p:nvCxnSpPr>
          <p:cNvPr id="353" name="Google Shape;353;p44"/>
          <p:cNvCxnSpPr/>
          <p:nvPr/>
        </p:nvCxnSpPr>
        <p:spPr>
          <a:xfrm>
            <a:off x="0" y="659108"/>
            <a:ext cx="9144000" cy="0"/>
          </a:xfrm>
          <a:prstGeom prst="straightConnector1">
            <a:avLst/>
          </a:prstGeom>
          <a:noFill/>
          <a:ln cap="rnd" cmpd="sng" w="9525">
            <a:solidFill>
              <a:srgbClr val="F4F4F4"/>
            </a:solidFill>
            <a:prstDash val="solid"/>
            <a:round/>
            <a:headEnd len="sm" w="sm" type="none"/>
            <a:tailEnd len="sm" w="sm" type="none"/>
          </a:ln>
        </p:spPr>
      </p:cxnSp>
      <p:cxnSp>
        <p:nvCxnSpPr>
          <p:cNvPr id="354" name="Google Shape;354;p44"/>
          <p:cNvCxnSpPr/>
          <p:nvPr/>
        </p:nvCxnSpPr>
        <p:spPr>
          <a:xfrm>
            <a:off x="0" y="4479630"/>
            <a:ext cx="9144000" cy="0"/>
          </a:xfrm>
          <a:prstGeom prst="straightConnector1">
            <a:avLst/>
          </a:prstGeom>
          <a:noFill/>
          <a:ln cap="rnd" cmpd="sng" w="9525">
            <a:solidFill>
              <a:srgbClr val="F4F4F4"/>
            </a:solidFill>
            <a:prstDash val="solid"/>
            <a:round/>
            <a:headEnd len="sm" w="sm" type="none"/>
            <a:tailEnd len="sm" w="sm" type="none"/>
          </a:ln>
        </p:spPr>
      </p:cxnSp>
      <p:sp>
        <p:nvSpPr>
          <p:cNvPr id="355" name="Google Shape;355;p44"/>
          <p:cNvSpPr txBox="1"/>
          <p:nvPr/>
        </p:nvSpPr>
        <p:spPr>
          <a:xfrm>
            <a:off x="269600" y="214125"/>
            <a:ext cx="6543600" cy="33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2200">
                <a:solidFill>
                  <a:srgbClr val="FD6925"/>
                </a:solidFill>
                <a:latin typeface="Montserrat"/>
                <a:ea typeface="Montserrat"/>
                <a:cs typeface="Montserrat"/>
                <a:sym typeface="Montserrat"/>
              </a:rPr>
              <a:t>Discussion</a:t>
            </a:r>
            <a:endParaRPr sz="700"/>
          </a:p>
        </p:txBody>
      </p:sp>
      <p:sp>
        <p:nvSpPr>
          <p:cNvPr id="356" name="Google Shape;356;p44"/>
          <p:cNvSpPr txBox="1"/>
          <p:nvPr/>
        </p:nvSpPr>
        <p:spPr>
          <a:xfrm>
            <a:off x="8524796" y="4734126"/>
            <a:ext cx="392700" cy="1386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en" sz="900">
                <a:solidFill>
                  <a:srgbClr val="F4F4F4"/>
                </a:solidFill>
                <a:latin typeface="Nunito Sans"/>
                <a:ea typeface="Nunito Sans"/>
                <a:cs typeface="Nunito Sans"/>
                <a:sym typeface="Nunito Sans"/>
              </a:rPr>
              <a:t>7/7</a:t>
            </a:r>
            <a:endParaRPr sz="700"/>
          </a:p>
        </p:txBody>
      </p:sp>
      <p:sp>
        <p:nvSpPr>
          <p:cNvPr id="357" name="Google Shape;357;p44"/>
          <p:cNvSpPr txBox="1"/>
          <p:nvPr/>
        </p:nvSpPr>
        <p:spPr>
          <a:xfrm>
            <a:off x="269593" y="4712854"/>
            <a:ext cx="69768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000" u="none" cap="none" strike="noStrike">
                <a:solidFill>
                  <a:srgbClr val="FD9D24"/>
                </a:solidFill>
                <a:latin typeface="Montserrat"/>
                <a:ea typeface="Montserrat"/>
                <a:cs typeface="Montserrat"/>
                <a:sym typeface="Montserrat"/>
              </a:rPr>
              <a:t>Bias Beacon</a:t>
            </a:r>
            <a:endParaRPr sz="700"/>
          </a:p>
        </p:txBody>
      </p:sp>
      <p:sp>
        <p:nvSpPr>
          <p:cNvPr id="358" name="Google Shape;358;p44"/>
          <p:cNvSpPr txBox="1"/>
          <p:nvPr/>
        </p:nvSpPr>
        <p:spPr>
          <a:xfrm>
            <a:off x="267000" y="888988"/>
            <a:ext cx="5421900" cy="400200"/>
          </a:xfrm>
          <a:prstGeom prst="rect">
            <a:avLst/>
          </a:prstGeom>
          <a:noFill/>
          <a:ln>
            <a:noFill/>
          </a:ln>
        </p:spPr>
        <p:txBody>
          <a:bodyPr anchorCtr="0" anchor="t" bIns="91425" lIns="91425" spcFirstLastPara="1" rIns="91425" wrap="square" tIns="91425">
            <a:spAutoFit/>
          </a:bodyPr>
          <a:lstStyle/>
          <a:p>
            <a:pPr indent="0" lvl="0" marL="0" rtl="0" algn="l">
              <a:lnSpc>
                <a:spcPct val="150017"/>
              </a:lnSpc>
              <a:spcBef>
                <a:spcPts val="0"/>
              </a:spcBef>
              <a:spcAft>
                <a:spcPts val="0"/>
              </a:spcAft>
              <a:buNone/>
            </a:pPr>
            <a:r>
              <a:rPr b="1" lang="en">
                <a:solidFill>
                  <a:srgbClr val="FD9D24"/>
                </a:solidFill>
                <a:latin typeface="Montserrat"/>
                <a:ea typeface="Montserrat"/>
                <a:cs typeface="Montserrat"/>
                <a:sym typeface="Montserrat"/>
              </a:rPr>
              <a:t>Ethics:</a:t>
            </a:r>
            <a:endParaRPr b="1"/>
          </a:p>
        </p:txBody>
      </p:sp>
      <p:sp>
        <p:nvSpPr>
          <p:cNvPr id="359" name="Google Shape;359;p44"/>
          <p:cNvSpPr txBox="1"/>
          <p:nvPr/>
        </p:nvSpPr>
        <p:spPr>
          <a:xfrm>
            <a:off x="267000" y="1280650"/>
            <a:ext cx="6472800" cy="1016100"/>
          </a:xfrm>
          <a:prstGeom prst="rect">
            <a:avLst/>
          </a:prstGeom>
          <a:noFill/>
          <a:ln>
            <a:noFill/>
          </a:ln>
        </p:spPr>
        <p:txBody>
          <a:bodyPr anchorCtr="0" anchor="t" bIns="0" lIns="0" spcFirstLastPara="1" rIns="0" wrap="square" tIns="0">
            <a:spAutoFit/>
          </a:bodyPr>
          <a:lstStyle/>
          <a:p>
            <a:pPr indent="-304800" lvl="0" marL="457200" rtl="0" algn="l">
              <a:lnSpc>
                <a:spcPct val="150017"/>
              </a:lnSpc>
              <a:spcBef>
                <a:spcPts val="0"/>
              </a:spcBef>
              <a:spcAft>
                <a:spcPts val="0"/>
              </a:spcAft>
              <a:buClr>
                <a:srgbClr val="F4F4F4"/>
              </a:buClr>
              <a:buSzPts val="1200"/>
              <a:buFont typeface="Montserrat SemiBold"/>
              <a:buChar char="●"/>
            </a:pPr>
            <a:r>
              <a:rPr lang="en" sz="1200">
                <a:solidFill>
                  <a:srgbClr val="F4F4F4"/>
                </a:solidFill>
                <a:latin typeface="Montserrat SemiBold"/>
                <a:ea typeface="Montserrat SemiBold"/>
                <a:cs typeface="Montserrat SemiBold"/>
                <a:sym typeface="Montserrat SemiBold"/>
              </a:rPr>
              <a:t>Altering media content is a sensitive topic: how do we know the altered version isn’t biased itself?</a:t>
            </a:r>
            <a:endParaRPr sz="1200">
              <a:solidFill>
                <a:srgbClr val="F4F4F4"/>
              </a:solidFill>
              <a:latin typeface="Montserrat SemiBold"/>
              <a:ea typeface="Montserrat SemiBold"/>
              <a:cs typeface="Montserrat SemiBold"/>
              <a:sym typeface="Montserrat SemiBold"/>
            </a:endParaRPr>
          </a:p>
          <a:p>
            <a:pPr indent="-304800" lvl="0" marL="457200" rtl="0" algn="l">
              <a:lnSpc>
                <a:spcPct val="150017"/>
              </a:lnSpc>
              <a:spcBef>
                <a:spcPts val="0"/>
              </a:spcBef>
              <a:spcAft>
                <a:spcPts val="0"/>
              </a:spcAft>
              <a:buClr>
                <a:srgbClr val="F4F4F4"/>
              </a:buClr>
              <a:buSzPts val="1200"/>
              <a:buFont typeface="Montserrat SemiBold"/>
              <a:buChar char="●"/>
            </a:pPr>
            <a:r>
              <a:rPr lang="en" sz="1200">
                <a:solidFill>
                  <a:srgbClr val="F4F4F4"/>
                </a:solidFill>
                <a:latin typeface="Montserrat SemiBold"/>
                <a:ea typeface="Montserrat SemiBold"/>
                <a:cs typeface="Montserrat SemiBold"/>
                <a:sym typeface="Montserrat SemiBold"/>
              </a:rPr>
              <a:t>Essential to be mindful of how dataset was accumulated</a:t>
            </a:r>
            <a:endParaRPr sz="1200">
              <a:solidFill>
                <a:srgbClr val="F4F4F4"/>
              </a:solidFill>
              <a:latin typeface="Montserrat SemiBold"/>
              <a:ea typeface="Montserrat SemiBold"/>
              <a:cs typeface="Montserrat SemiBold"/>
              <a:sym typeface="Montserrat SemiBold"/>
            </a:endParaRPr>
          </a:p>
          <a:p>
            <a:pPr indent="0" lvl="0" marL="0" rtl="0" algn="l">
              <a:lnSpc>
                <a:spcPct val="150017"/>
              </a:lnSpc>
              <a:spcBef>
                <a:spcPts val="0"/>
              </a:spcBef>
              <a:spcAft>
                <a:spcPts val="0"/>
              </a:spcAft>
              <a:buNone/>
            </a:pPr>
            <a:r>
              <a:t/>
            </a:r>
            <a:endParaRPr sz="1200">
              <a:solidFill>
                <a:srgbClr val="F4F4F4"/>
              </a:solidFill>
              <a:latin typeface="Montserrat SemiBold"/>
              <a:ea typeface="Montserrat SemiBold"/>
              <a:cs typeface="Montserrat SemiBold"/>
              <a:sym typeface="Montserrat SemiBold"/>
            </a:endParaRPr>
          </a:p>
        </p:txBody>
      </p:sp>
      <p:pic>
        <p:nvPicPr>
          <p:cNvPr id="360" name="Google Shape;360;p44"/>
          <p:cNvPicPr preferRelativeResize="0"/>
          <p:nvPr/>
        </p:nvPicPr>
        <p:blipFill>
          <a:blip r:embed="rId3">
            <a:alphaModFix/>
          </a:blip>
          <a:stretch>
            <a:fillRect/>
          </a:stretch>
        </p:blipFill>
        <p:spPr>
          <a:xfrm>
            <a:off x="6589300" y="844725"/>
            <a:ext cx="2459225" cy="1915350"/>
          </a:xfrm>
          <a:prstGeom prst="rect">
            <a:avLst/>
          </a:prstGeom>
          <a:noFill/>
          <a:ln>
            <a:noFill/>
          </a:ln>
        </p:spPr>
      </p:pic>
      <p:sp>
        <p:nvSpPr>
          <p:cNvPr id="361" name="Google Shape;361;p44"/>
          <p:cNvSpPr txBox="1"/>
          <p:nvPr/>
        </p:nvSpPr>
        <p:spPr>
          <a:xfrm>
            <a:off x="267000" y="2990638"/>
            <a:ext cx="8610000" cy="1144200"/>
          </a:xfrm>
          <a:prstGeom prst="rect">
            <a:avLst/>
          </a:prstGeom>
          <a:noFill/>
          <a:ln>
            <a:noFill/>
          </a:ln>
        </p:spPr>
        <p:txBody>
          <a:bodyPr anchorCtr="0" anchor="t" bIns="0" lIns="0" spcFirstLastPara="1" rIns="0" wrap="square" tIns="0">
            <a:spAutoFit/>
          </a:bodyPr>
          <a:lstStyle/>
          <a:p>
            <a:pPr indent="-304800" lvl="0" marL="457200" rtl="0" algn="l">
              <a:lnSpc>
                <a:spcPct val="150017"/>
              </a:lnSpc>
              <a:spcBef>
                <a:spcPts val="0"/>
              </a:spcBef>
              <a:spcAft>
                <a:spcPts val="0"/>
              </a:spcAft>
              <a:buClr>
                <a:srgbClr val="F4F4F4"/>
              </a:buClr>
              <a:buSzPts val="1200"/>
              <a:buFont typeface="Montserrat SemiBold"/>
              <a:buChar char="●"/>
            </a:pPr>
            <a:r>
              <a:rPr lang="en" sz="1200">
                <a:solidFill>
                  <a:srgbClr val="F4F4F4"/>
                </a:solidFill>
                <a:latin typeface="Montserrat SemiBold"/>
                <a:ea typeface="Montserrat SemiBold"/>
                <a:cs typeface="Montserrat SemiBold"/>
                <a:sym typeface="Montserrat SemiBold"/>
              </a:rPr>
              <a:t>Several privacy concerns exist regarding plug-in installation:</a:t>
            </a:r>
            <a:endParaRPr sz="1200">
              <a:solidFill>
                <a:srgbClr val="F4F4F4"/>
              </a:solidFill>
              <a:latin typeface="Montserrat SemiBold"/>
              <a:ea typeface="Montserrat SemiBold"/>
              <a:cs typeface="Montserrat SemiBold"/>
              <a:sym typeface="Montserrat SemiBold"/>
            </a:endParaRPr>
          </a:p>
          <a:p>
            <a:pPr indent="-304800" lvl="1" marL="914400" rtl="0" algn="l">
              <a:lnSpc>
                <a:spcPct val="150017"/>
              </a:lnSpc>
              <a:spcBef>
                <a:spcPts val="1000"/>
              </a:spcBef>
              <a:spcAft>
                <a:spcPts val="0"/>
              </a:spcAft>
              <a:buClr>
                <a:srgbClr val="F4F4F4"/>
              </a:buClr>
              <a:buSzPts val="1200"/>
              <a:buFont typeface="Montserrat SemiBold"/>
              <a:buChar char="○"/>
            </a:pPr>
            <a:r>
              <a:rPr lang="en" sz="1200">
                <a:solidFill>
                  <a:schemeClr val="lt1"/>
                </a:solidFill>
                <a:latin typeface="Montserrat SemiBold"/>
                <a:ea typeface="Montserrat SemiBold"/>
                <a:cs typeface="Montserrat SemiBold"/>
                <a:sym typeface="Montserrat SemiBold"/>
              </a:rPr>
              <a:t>A study showed </a:t>
            </a:r>
            <a:r>
              <a:rPr lang="en" sz="1200" u="sng">
                <a:solidFill>
                  <a:schemeClr val="lt1"/>
                </a:solidFill>
                <a:latin typeface="Montserrat SemiBold"/>
                <a:ea typeface="Montserrat SemiBold"/>
                <a:cs typeface="Montserrat SemiBold"/>
                <a:sym typeface="Montserrat SemiBold"/>
              </a:rPr>
              <a:t>51% of all installed extensions were high risk</a:t>
            </a:r>
            <a:r>
              <a:rPr lang="en" sz="1200">
                <a:solidFill>
                  <a:schemeClr val="lt1"/>
                </a:solidFill>
                <a:latin typeface="Montserrat SemiBold"/>
                <a:ea typeface="Montserrat SemiBold"/>
                <a:cs typeface="Montserrat SemiBold"/>
                <a:sym typeface="Montserrat SemiBold"/>
              </a:rPr>
              <a:t> and had the potential to cause extensive damage</a:t>
            </a:r>
            <a:endParaRPr sz="1200">
              <a:solidFill>
                <a:srgbClr val="F4F4F4"/>
              </a:solidFill>
              <a:latin typeface="Montserrat SemiBold"/>
              <a:ea typeface="Montserrat SemiBold"/>
              <a:cs typeface="Montserrat SemiBold"/>
              <a:sym typeface="Montserrat SemiBold"/>
            </a:endParaRPr>
          </a:p>
          <a:p>
            <a:pPr indent="-304800" lvl="0" marL="457200" rtl="0" algn="l">
              <a:lnSpc>
                <a:spcPct val="150017"/>
              </a:lnSpc>
              <a:spcBef>
                <a:spcPts val="0"/>
              </a:spcBef>
              <a:spcAft>
                <a:spcPts val="0"/>
              </a:spcAft>
              <a:buClr>
                <a:srgbClr val="F4F4F4"/>
              </a:buClr>
              <a:buSzPts val="1200"/>
              <a:buFont typeface="Montserrat SemiBold"/>
              <a:buChar char="●"/>
            </a:pPr>
            <a:r>
              <a:rPr lang="en" sz="1200">
                <a:solidFill>
                  <a:srgbClr val="F4F4F4"/>
                </a:solidFill>
                <a:latin typeface="Montserrat SemiBold"/>
                <a:ea typeface="Montserrat SemiBold"/>
                <a:cs typeface="Montserrat SemiBold"/>
                <a:sym typeface="Montserrat SemiBold"/>
              </a:rPr>
              <a:t>Developers of Chrome extensions in the Web Store need to certify their privacy practices and data use.</a:t>
            </a:r>
            <a:endParaRPr sz="1200">
              <a:solidFill>
                <a:srgbClr val="F4F4F4"/>
              </a:solidFill>
              <a:latin typeface="Montserrat SemiBold"/>
              <a:ea typeface="Montserrat SemiBold"/>
              <a:cs typeface="Montserrat SemiBold"/>
              <a:sym typeface="Montserrat SemiBold"/>
            </a:endParaRPr>
          </a:p>
        </p:txBody>
      </p:sp>
      <p:sp>
        <p:nvSpPr>
          <p:cNvPr id="362" name="Google Shape;362;p44"/>
          <p:cNvSpPr txBox="1"/>
          <p:nvPr/>
        </p:nvSpPr>
        <p:spPr>
          <a:xfrm>
            <a:off x="267000" y="2443588"/>
            <a:ext cx="5421900" cy="400200"/>
          </a:xfrm>
          <a:prstGeom prst="rect">
            <a:avLst/>
          </a:prstGeom>
          <a:noFill/>
          <a:ln>
            <a:noFill/>
          </a:ln>
        </p:spPr>
        <p:txBody>
          <a:bodyPr anchorCtr="0" anchor="t" bIns="91425" lIns="91425" spcFirstLastPara="1" rIns="91425" wrap="square" tIns="91425">
            <a:spAutoFit/>
          </a:bodyPr>
          <a:lstStyle/>
          <a:p>
            <a:pPr indent="0" lvl="0" marL="0" rtl="0" algn="l">
              <a:lnSpc>
                <a:spcPct val="150017"/>
              </a:lnSpc>
              <a:spcBef>
                <a:spcPts val="0"/>
              </a:spcBef>
              <a:spcAft>
                <a:spcPts val="0"/>
              </a:spcAft>
              <a:buNone/>
            </a:pPr>
            <a:r>
              <a:rPr b="1" lang="en">
                <a:solidFill>
                  <a:srgbClr val="FD9D24"/>
                </a:solidFill>
                <a:latin typeface="Montserrat"/>
                <a:ea typeface="Montserrat"/>
                <a:cs typeface="Montserrat"/>
                <a:sym typeface="Montserrat"/>
              </a:rPr>
              <a:t>Privacy:</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A25"/>
        </a:solidFill>
      </p:bgPr>
    </p:bg>
    <p:spTree>
      <p:nvGrpSpPr>
        <p:cNvPr id="366" name="Shape 366"/>
        <p:cNvGrpSpPr/>
        <p:nvPr/>
      </p:nvGrpSpPr>
      <p:grpSpPr>
        <a:xfrm>
          <a:off x="0" y="0"/>
          <a:ext cx="0" cy="0"/>
          <a:chOff x="0" y="0"/>
          <a:chExt cx="0" cy="0"/>
        </a:xfrm>
      </p:grpSpPr>
      <p:sp>
        <p:nvSpPr>
          <p:cNvPr id="367" name="Google Shape;367;p45"/>
          <p:cNvSpPr txBox="1"/>
          <p:nvPr/>
        </p:nvSpPr>
        <p:spPr>
          <a:xfrm>
            <a:off x="269600" y="826000"/>
            <a:ext cx="4989000" cy="21540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t/>
            </a:r>
            <a:endParaRPr>
              <a:solidFill>
                <a:schemeClr val="lt1"/>
              </a:solidFill>
              <a:latin typeface="Montserrat SemiBold"/>
              <a:ea typeface="Montserrat SemiBold"/>
              <a:cs typeface="Montserrat SemiBold"/>
              <a:sym typeface="Montserrat SemiBold"/>
            </a:endParaRPr>
          </a:p>
        </p:txBody>
      </p:sp>
      <p:cxnSp>
        <p:nvCxnSpPr>
          <p:cNvPr id="368" name="Google Shape;368;p45"/>
          <p:cNvCxnSpPr/>
          <p:nvPr/>
        </p:nvCxnSpPr>
        <p:spPr>
          <a:xfrm>
            <a:off x="0" y="659108"/>
            <a:ext cx="9144000" cy="0"/>
          </a:xfrm>
          <a:prstGeom prst="straightConnector1">
            <a:avLst/>
          </a:prstGeom>
          <a:noFill/>
          <a:ln cap="rnd" cmpd="sng" w="9525">
            <a:solidFill>
              <a:srgbClr val="F4F4F4"/>
            </a:solidFill>
            <a:prstDash val="solid"/>
            <a:round/>
            <a:headEnd len="sm" w="sm" type="none"/>
            <a:tailEnd len="sm" w="sm" type="none"/>
          </a:ln>
        </p:spPr>
      </p:cxnSp>
      <p:cxnSp>
        <p:nvCxnSpPr>
          <p:cNvPr id="369" name="Google Shape;369;p45"/>
          <p:cNvCxnSpPr/>
          <p:nvPr/>
        </p:nvCxnSpPr>
        <p:spPr>
          <a:xfrm>
            <a:off x="0" y="4479630"/>
            <a:ext cx="9144000" cy="0"/>
          </a:xfrm>
          <a:prstGeom prst="straightConnector1">
            <a:avLst/>
          </a:prstGeom>
          <a:noFill/>
          <a:ln cap="rnd" cmpd="sng" w="9525">
            <a:solidFill>
              <a:srgbClr val="F4F4F4"/>
            </a:solidFill>
            <a:prstDash val="solid"/>
            <a:round/>
            <a:headEnd len="sm" w="sm" type="none"/>
            <a:tailEnd len="sm" w="sm" type="none"/>
          </a:ln>
        </p:spPr>
      </p:cxnSp>
      <p:sp>
        <p:nvSpPr>
          <p:cNvPr id="370" name="Google Shape;370;p45"/>
          <p:cNvSpPr txBox="1"/>
          <p:nvPr/>
        </p:nvSpPr>
        <p:spPr>
          <a:xfrm>
            <a:off x="269600" y="214125"/>
            <a:ext cx="6543600" cy="33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2200">
                <a:solidFill>
                  <a:srgbClr val="FD6925"/>
                </a:solidFill>
                <a:latin typeface="Montserrat"/>
                <a:ea typeface="Montserrat"/>
                <a:cs typeface="Montserrat"/>
                <a:sym typeface="Montserrat"/>
              </a:rPr>
              <a:t>Conclusion and Lessons Learned</a:t>
            </a:r>
            <a:endParaRPr sz="700"/>
          </a:p>
        </p:txBody>
      </p:sp>
      <p:sp>
        <p:nvSpPr>
          <p:cNvPr id="371" name="Google Shape;371;p45"/>
          <p:cNvSpPr txBox="1"/>
          <p:nvPr/>
        </p:nvSpPr>
        <p:spPr>
          <a:xfrm>
            <a:off x="8524796" y="4734126"/>
            <a:ext cx="392700" cy="1386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en" sz="900">
                <a:solidFill>
                  <a:srgbClr val="F4F4F4"/>
                </a:solidFill>
                <a:latin typeface="Nunito Sans"/>
                <a:ea typeface="Nunito Sans"/>
                <a:cs typeface="Nunito Sans"/>
                <a:sym typeface="Nunito Sans"/>
              </a:rPr>
              <a:t>7/7</a:t>
            </a:r>
            <a:endParaRPr sz="700"/>
          </a:p>
        </p:txBody>
      </p:sp>
      <p:sp>
        <p:nvSpPr>
          <p:cNvPr id="372" name="Google Shape;372;p45"/>
          <p:cNvSpPr txBox="1"/>
          <p:nvPr/>
        </p:nvSpPr>
        <p:spPr>
          <a:xfrm>
            <a:off x="269593" y="4712854"/>
            <a:ext cx="69768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000" u="none" cap="none" strike="noStrike">
                <a:solidFill>
                  <a:srgbClr val="FD9D24"/>
                </a:solidFill>
                <a:latin typeface="Montserrat"/>
                <a:ea typeface="Montserrat"/>
                <a:cs typeface="Montserrat"/>
                <a:sym typeface="Montserrat"/>
              </a:rPr>
              <a:t>Bias Beacon</a:t>
            </a:r>
            <a:endParaRPr sz="700"/>
          </a:p>
        </p:txBody>
      </p:sp>
      <p:sp>
        <p:nvSpPr>
          <p:cNvPr id="373" name="Google Shape;373;p45"/>
          <p:cNvSpPr txBox="1"/>
          <p:nvPr/>
        </p:nvSpPr>
        <p:spPr>
          <a:xfrm>
            <a:off x="269600" y="985525"/>
            <a:ext cx="8456100" cy="1293000"/>
          </a:xfrm>
          <a:prstGeom prst="rect">
            <a:avLst/>
          </a:prstGeom>
          <a:noFill/>
          <a:ln>
            <a:noFill/>
          </a:ln>
        </p:spPr>
        <p:txBody>
          <a:bodyPr anchorCtr="0" anchor="t" bIns="0" lIns="0" spcFirstLastPara="1" rIns="0" wrap="square" tIns="0">
            <a:spAutoFit/>
          </a:bodyPr>
          <a:lstStyle/>
          <a:p>
            <a:pPr indent="-304800" lvl="0" marL="457200" rtl="0" algn="l">
              <a:lnSpc>
                <a:spcPct val="150017"/>
              </a:lnSpc>
              <a:spcBef>
                <a:spcPts val="0"/>
              </a:spcBef>
              <a:spcAft>
                <a:spcPts val="0"/>
              </a:spcAft>
              <a:buClr>
                <a:schemeClr val="lt1"/>
              </a:buClr>
              <a:buSzPts val="1200"/>
              <a:buFont typeface="Montserrat SemiBold"/>
              <a:buChar char="●"/>
            </a:pPr>
            <a:r>
              <a:rPr lang="en" sz="1200">
                <a:solidFill>
                  <a:schemeClr val="lt1"/>
                </a:solidFill>
                <a:latin typeface="Montserrat SemiBold"/>
                <a:ea typeface="Montserrat SemiBold"/>
                <a:cs typeface="Montserrat SemiBold"/>
                <a:sym typeface="Montserrat SemiBold"/>
              </a:rPr>
              <a:t>As bias and disinformation increase, users will need tools to help navigate media content</a:t>
            </a:r>
            <a:endParaRPr sz="1200">
              <a:solidFill>
                <a:schemeClr val="lt1"/>
              </a:solidFill>
              <a:latin typeface="Montserrat SemiBold"/>
              <a:ea typeface="Montserrat SemiBold"/>
              <a:cs typeface="Montserrat SemiBold"/>
              <a:sym typeface="Montserrat SemiBold"/>
            </a:endParaRPr>
          </a:p>
          <a:p>
            <a:pPr indent="-304800" lvl="1" marL="914400" rtl="0" algn="l">
              <a:lnSpc>
                <a:spcPct val="150017"/>
              </a:lnSpc>
              <a:spcBef>
                <a:spcPts val="0"/>
              </a:spcBef>
              <a:spcAft>
                <a:spcPts val="0"/>
              </a:spcAft>
              <a:buClr>
                <a:srgbClr val="F4F4F4"/>
              </a:buClr>
              <a:buSzPts val="1200"/>
              <a:buFont typeface="Montserrat SemiBold"/>
              <a:buChar char="○"/>
            </a:pPr>
            <a:r>
              <a:rPr lang="en" sz="1200">
                <a:solidFill>
                  <a:srgbClr val="F4F4F4"/>
                </a:solidFill>
                <a:latin typeface="Montserrat SemiBold"/>
                <a:ea typeface="Montserrat SemiBold"/>
                <a:cs typeface="Montserrat SemiBold"/>
                <a:sym typeface="Montserrat SemiBold"/>
              </a:rPr>
              <a:t>With a large amount of news consumers and the low trust levels, there is a huge market for media bias detection tools</a:t>
            </a:r>
            <a:endParaRPr sz="1200">
              <a:solidFill>
                <a:srgbClr val="F4F4F4"/>
              </a:solidFill>
              <a:latin typeface="Montserrat SemiBold"/>
              <a:ea typeface="Montserrat SemiBold"/>
              <a:cs typeface="Montserrat SemiBold"/>
              <a:sym typeface="Montserrat SemiBold"/>
            </a:endParaRPr>
          </a:p>
          <a:p>
            <a:pPr indent="-304800" lvl="0" marL="457200" rtl="0" algn="l">
              <a:lnSpc>
                <a:spcPct val="150017"/>
              </a:lnSpc>
              <a:spcBef>
                <a:spcPts val="0"/>
              </a:spcBef>
              <a:spcAft>
                <a:spcPts val="0"/>
              </a:spcAft>
              <a:buClr>
                <a:srgbClr val="F4F4F4"/>
              </a:buClr>
              <a:buSzPts val="1200"/>
              <a:buFont typeface="Montserrat SemiBold"/>
              <a:buChar char="●"/>
            </a:pPr>
            <a:r>
              <a:rPr lang="en" sz="1200">
                <a:solidFill>
                  <a:srgbClr val="F4F4F4"/>
                </a:solidFill>
                <a:latin typeface="Montserrat SemiBold"/>
                <a:ea typeface="Montserrat SemiBold"/>
                <a:cs typeface="Montserrat SemiBold"/>
                <a:sym typeface="Montserrat SemiBold"/>
              </a:rPr>
              <a:t>Bias Beacon is a plug-in that users can install to understand bias in the headlines of articles read</a:t>
            </a:r>
            <a:endParaRPr sz="1200">
              <a:solidFill>
                <a:srgbClr val="F4F4F4"/>
              </a:solidFill>
              <a:latin typeface="Montserrat SemiBold"/>
              <a:ea typeface="Montserrat SemiBold"/>
              <a:cs typeface="Montserrat SemiBold"/>
              <a:sym typeface="Montserrat SemiBold"/>
            </a:endParaRPr>
          </a:p>
          <a:p>
            <a:pPr indent="-304800" lvl="1" marL="914400" rtl="0" algn="l">
              <a:lnSpc>
                <a:spcPct val="150017"/>
              </a:lnSpc>
              <a:spcBef>
                <a:spcPts val="0"/>
              </a:spcBef>
              <a:spcAft>
                <a:spcPts val="0"/>
              </a:spcAft>
              <a:buClr>
                <a:srgbClr val="F4F4F4"/>
              </a:buClr>
              <a:buSzPts val="1200"/>
              <a:buFont typeface="Montserrat SemiBold"/>
              <a:buChar char="○"/>
            </a:pPr>
            <a:r>
              <a:rPr lang="en" sz="1200">
                <a:solidFill>
                  <a:srgbClr val="F4F4F4"/>
                </a:solidFill>
                <a:latin typeface="Montserrat SemiBold"/>
                <a:ea typeface="Montserrat SemiBold"/>
                <a:cs typeface="Montserrat SemiBold"/>
                <a:sym typeface="Montserrat SemiBold"/>
              </a:rPr>
              <a:t>It </a:t>
            </a:r>
            <a:r>
              <a:rPr lang="en" sz="1200">
                <a:solidFill>
                  <a:srgbClr val="F4F4F4"/>
                </a:solidFill>
                <a:latin typeface="Montserrat SemiBold"/>
                <a:ea typeface="Montserrat SemiBold"/>
                <a:cs typeface="Montserrat SemiBold"/>
                <a:sym typeface="Montserrat SemiBold"/>
              </a:rPr>
              <a:t>not only detected bias in headlines, but further specifies the type of bias detected</a:t>
            </a:r>
            <a:endParaRPr sz="1200">
              <a:solidFill>
                <a:srgbClr val="F4F4F4"/>
              </a:solidFill>
              <a:latin typeface="Montserrat SemiBold"/>
              <a:ea typeface="Montserrat SemiBold"/>
              <a:cs typeface="Montserrat SemiBold"/>
              <a:sym typeface="Montserrat SemiBold"/>
            </a:endParaRPr>
          </a:p>
        </p:txBody>
      </p:sp>
      <p:sp>
        <p:nvSpPr>
          <p:cNvPr id="374" name="Google Shape;374;p45"/>
          <p:cNvSpPr txBox="1"/>
          <p:nvPr/>
        </p:nvSpPr>
        <p:spPr>
          <a:xfrm>
            <a:off x="269600" y="2294775"/>
            <a:ext cx="5421900" cy="400200"/>
          </a:xfrm>
          <a:prstGeom prst="rect">
            <a:avLst/>
          </a:prstGeom>
          <a:noFill/>
          <a:ln>
            <a:noFill/>
          </a:ln>
        </p:spPr>
        <p:txBody>
          <a:bodyPr anchorCtr="0" anchor="t" bIns="91425" lIns="91425" spcFirstLastPara="1" rIns="91425" wrap="square" tIns="91425">
            <a:spAutoFit/>
          </a:bodyPr>
          <a:lstStyle/>
          <a:p>
            <a:pPr indent="0" lvl="0" marL="0" rtl="0" algn="l">
              <a:lnSpc>
                <a:spcPct val="150017"/>
              </a:lnSpc>
              <a:spcBef>
                <a:spcPts val="0"/>
              </a:spcBef>
              <a:spcAft>
                <a:spcPts val="0"/>
              </a:spcAft>
              <a:buNone/>
            </a:pPr>
            <a:r>
              <a:rPr b="1" lang="en">
                <a:solidFill>
                  <a:srgbClr val="FD9D24"/>
                </a:solidFill>
                <a:latin typeface="Montserrat"/>
                <a:ea typeface="Montserrat"/>
                <a:cs typeface="Montserrat"/>
                <a:sym typeface="Montserrat"/>
              </a:rPr>
              <a:t>Lessons Learned</a:t>
            </a:r>
            <a:r>
              <a:rPr b="1" lang="en">
                <a:solidFill>
                  <a:srgbClr val="FD9D24"/>
                </a:solidFill>
                <a:latin typeface="Montserrat"/>
                <a:ea typeface="Montserrat"/>
                <a:cs typeface="Montserrat"/>
                <a:sym typeface="Montserrat"/>
              </a:rPr>
              <a:t>:</a:t>
            </a:r>
            <a:endParaRPr b="1"/>
          </a:p>
        </p:txBody>
      </p:sp>
      <p:sp>
        <p:nvSpPr>
          <p:cNvPr id="375" name="Google Shape;375;p45"/>
          <p:cNvSpPr txBox="1"/>
          <p:nvPr/>
        </p:nvSpPr>
        <p:spPr>
          <a:xfrm>
            <a:off x="269600" y="659088"/>
            <a:ext cx="5421900" cy="400200"/>
          </a:xfrm>
          <a:prstGeom prst="rect">
            <a:avLst/>
          </a:prstGeom>
          <a:noFill/>
          <a:ln>
            <a:noFill/>
          </a:ln>
        </p:spPr>
        <p:txBody>
          <a:bodyPr anchorCtr="0" anchor="t" bIns="91425" lIns="91425" spcFirstLastPara="1" rIns="91425" wrap="square" tIns="91425">
            <a:spAutoFit/>
          </a:bodyPr>
          <a:lstStyle/>
          <a:p>
            <a:pPr indent="0" lvl="0" marL="0" rtl="0" algn="l">
              <a:lnSpc>
                <a:spcPct val="150017"/>
              </a:lnSpc>
              <a:spcBef>
                <a:spcPts val="0"/>
              </a:spcBef>
              <a:spcAft>
                <a:spcPts val="0"/>
              </a:spcAft>
              <a:buNone/>
            </a:pPr>
            <a:r>
              <a:rPr b="1" lang="en">
                <a:solidFill>
                  <a:srgbClr val="FD9D24"/>
                </a:solidFill>
                <a:latin typeface="Montserrat"/>
                <a:ea typeface="Montserrat"/>
                <a:cs typeface="Montserrat"/>
                <a:sym typeface="Montserrat"/>
              </a:rPr>
              <a:t>Closing Thoughts:</a:t>
            </a:r>
            <a:endParaRPr b="1"/>
          </a:p>
        </p:txBody>
      </p:sp>
      <p:sp>
        <p:nvSpPr>
          <p:cNvPr id="376" name="Google Shape;376;p45"/>
          <p:cNvSpPr txBox="1"/>
          <p:nvPr/>
        </p:nvSpPr>
        <p:spPr>
          <a:xfrm>
            <a:off x="343950" y="2604950"/>
            <a:ext cx="8456100" cy="2124300"/>
          </a:xfrm>
          <a:prstGeom prst="rect">
            <a:avLst/>
          </a:prstGeom>
          <a:noFill/>
          <a:ln>
            <a:noFill/>
          </a:ln>
        </p:spPr>
        <p:txBody>
          <a:bodyPr anchorCtr="0" anchor="t" bIns="0" lIns="0" spcFirstLastPara="1" rIns="0" wrap="square" tIns="0">
            <a:spAutoFit/>
          </a:bodyPr>
          <a:lstStyle/>
          <a:p>
            <a:pPr indent="-304800" lvl="0" marL="457200" rtl="0" algn="l">
              <a:lnSpc>
                <a:spcPct val="150017"/>
              </a:lnSpc>
              <a:spcBef>
                <a:spcPts val="0"/>
              </a:spcBef>
              <a:spcAft>
                <a:spcPts val="0"/>
              </a:spcAft>
              <a:buClr>
                <a:schemeClr val="lt1"/>
              </a:buClr>
              <a:buSzPts val="1200"/>
              <a:buFont typeface="Montserrat SemiBold"/>
              <a:buChar char="●"/>
            </a:pPr>
            <a:r>
              <a:rPr lang="en" sz="1200">
                <a:solidFill>
                  <a:schemeClr val="lt1"/>
                </a:solidFill>
                <a:latin typeface="Montserrat SemiBold"/>
                <a:ea typeface="Montserrat SemiBold"/>
                <a:cs typeface="Montserrat SemiBold"/>
                <a:sym typeface="Montserrat SemiBold"/>
              </a:rPr>
              <a:t>Important to consider end-user </a:t>
            </a:r>
            <a:r>
              <a:rPr lang="en" sz="1200">
                <a:solidFill>
                  <a:schemeClr val="lt1"/>
                </a:solidFill>
                <a:latin typeface="Montserrat SemiBold"/>
                <a:ea typeface="Montserrat SemiBold"/>
                <a:cs typeface="Montserrat SemiBold"/>
                <a:sym typeface="Montserrat SemiBold"/>
              </a:rPr>
              <a:t>throughout</a:t>
            </a:r>
            <a:r>
              <a:rPr lang="en" sz="1200">
                <a:solidFill>
                  <a:schemeClr val="lt1"/>
                </a:solidFill>
                <a:latin typeface="Montserrat SemiBold"/>
                <a:ea typeface="Montserrat SemiBold"/>
                <a:cs typeface="Montserrat SemiBold"/>
                <a:sym typeface="Montserrat SemiBold"/>
              </a:rPr>
              <a:t> the tool development process </a:t>
            </a:r>
            <a:endParaRPr sz="1200">
              <a:solidFill>
                <a:schemeClr val="lt1"/>
              </a:solidFill>
              <a:latin typeface="Montserrat SemiBold"/>
              <a:ea typeface="Montserrat SemiBold"/>
              <a:cs typeface="Montserrat SemiBold"/>
              <a:sym typeface="Montserrat SemiBold"/>
            </a:endParaRPr>
          </a:p>
          <a:p>
            <a:pPr indent="-304800" lvl="1" marL="914400" rtl="0" algn="l">
              <a:lnSpc>
                <a:spcPct val="150017"/>
              </a:lnSpc>
              <a:spcBef>
                <a:spcPts val="0"/>
              </a:spcBef>
              <a:spcAft>
                <a:spcPts val="0"/>
              </a:spcAft>
              <a:buClr>
                <a:srgbClr val="F4F4F4"/>
              </a:buClr>
              <a:buSzPts val="1200"/>
              <a:buFont typeface="Montserrat SemiBold"/>
              <a:buChar char="○"/>
            </a:pPr>
            <a:r>
              <a:rPr lang="en" sz="1200">
                <a:solidFill>
                  <a:srgbClr val="F4F4F4"/>
                </a:solidFill>
                <a:latin typeface="Montserrat SemiBold"/>
                <a:ea typeface="Montserrat SemiBold"/>
                <a:cs typeface="Montserrat SemiBold"/>
                <a:sym typeface="Montserrat SemiBold"/>
              </a:rPr>
              <a:t>Helpful to have initial assumptions challenged</a:t>
            </a:r>
            <a:endParaRPr sz="1200">
              <a:solidFill>
                <a:srgbClr val="F4F4F4"/>
              </a:solidFill>
              <a:latin typeface="Montserrat SemiBold"/>
              <a:ea typeface="Montserrat SemiBold"/>
              <a:cs typeface="Montserrat SemiBold"/>
              <a:sym typeface="Montserrat SemiBold"/>
            </a:endParaRPr>
          </a:p>
          <a:p>
            <a:pPr indent="-304800" lvl="1" marL="914400" rtl="0" algn="l">
              <a:lnSpc>
                <a:spcPct val="150017"/>
              </a:lnSpc>
              <a:spcBef>
                <a:spcPts val="0"/>
              </a:spcBef>
              <a:spcAft>
                <a:spcPts val="0"/>
              </a:spcAft>
              <a:buClr>
                <a:srgbClr val="F4F4F4"/>
              </a:buClr>
              <a:buSzPts val="1200"/>
              <a:buFont typeface="Montserrat SemiBold"/>
              <a:buChar char="○"/>
            </a:pPr>
            <a:r>
              <a:rPr lang="en" sz="1200">
                <a:solidFill>
                  <a:srgbClr val="F4F4F4"/>
                </a:solidFill>
                <a:latin typeface="Montserrat SemiBold"/>
                <a:ea typeface="Montserrat SemiBold"/>
                <a:cs typeface="Montserrat SemiBold"/>
                <a:sym typeface="Montserrat SemiBold"/>
              </a:rPr>
              <a:t>Learned a lot about how plugins are developed</a:t>
            </a:r>
            <a:endParaRPr sz="1200">
              <a:solidFill>
                <a:srgbClr val="F4F4F4"/>
              </a:solidFill>
              <a:latin typeface="Montserrat SemiBold"/>
              <a:ea typeface="Montserrat SemiBold"/>
              <a:cs typeface="Montserrat SemiBold"/>
              <a:sym typeface="Montserrat SemiBold"/>
            </a:endParaRPr>
          </a:p>
          <a:p>
            <a:pPr indent="-304800" lvl="0" marL="457200" rtl="0" algn="l">
              <a:lnSpc>
                <a:spcPct val="150017"/>
              </a:lnSpc>
              <a:spcBef>
                <a:spcPts val="0"/>
              </a:spcBef>
              <a:spcAft>
                <a:spcPts val="0"/>
              </a:spcAft>
              <a:buClr>
                <a:srgbClr val="F4F4F4"/>
              </a:buClr>
              <a:buSzPts val="1200"/>
              <a:buFont typeface="Montserrat SemiBold"/>
              <a:buChar char="●"/>
            </a:pPr>
            <a:r>
              <a:rPr lang="en" sz="1200">
                <a:solidFill>
                  <a:srgbClr val="F4F4F4"/>
                </a:solidFill>
                <a:latin typeface="Montserrat SemiBold"/>
                <a:ea typeface="Montserrat SemiBold"/>
                <a:cs typeface="Montserrat SemiBold"/>
                <a:sym typeface="Montserrat SemiBold"/>
              </a:rPr>
              <a:t>If we had more time:</a:t>
            </a:r>
            <a:endParaRPr sz="1200">
              <a:solidFill>
                <a:srgbClr val="F4F4F4"/>
              </a:solidFill>
              <a:latin typeface="Montserrat SemiBold"/>
              <a:ea typeface="Montserrat SemiBold"/>
              <a:cs typeface="Montserrat SemiBold"/>
              <a:sym typeface="Montserrat SemiBold"/>
            </a:endParaRPr>
          </a:p>
          <a:p>
            <a:pPr indent="-304800" lvl="1" marL="914400" rtl="0" algn="l">
              <a:lnSpc>
                <a:spcPct val="150017"/>
              </a:lnSpc>
              <a:spcBef>
                <a:spcPts val="0"/>
              </a:spcBef>
              <a:spcAft>
                <a:spcPts val="0"/>
              </a:spcAft>
              <a:buClr>
                <a:srgbClr val="F4F4F4"/>
              </a:buClr>
              <a:buSzPts val="1200"/>
              <a:buFont typeface="Montserrat SemiBold"/>
              <a:buChar char="○"/>
            </a:pPr>
            <a:r>
              <a:rPr lang="en" sz="1200">
                <a:solidFill>
                  <a:srgbClr val="F4F4F4"/>
                </a:solidFill>
                <a:latin typeface="Montserrat SemiBold"/>
                <a:ea typeface="Montserrat SemiBold"/>
                <a:cs typeface="Montserrat SemiBold"/>
                <a:sym typeface="Montserrat SemiBold"/>
              </a:rPr>
              <a:t>Refine Data, establish CI/CD pipeline</a:t>
            </a:r>
            <a:endParaRPr sz="1200">
              <a:solidFill>
                <a:srgbClr val="F4F4F4"/>
              </a:solidFill>
              <a:latin typeface="Montserrat SemiBold"/>
              <a:ea typeface="Montserrat SemiBold"/>
              <a:cs typeface="Montserrat SemiBold"/>
              <a:sym typeface="Montserrat SemiBold"/>
            </a:endParaRPr>
          </a:p>
          <a:p>
            <a:pPr indent="-304800" lvl="1" marL="914400" rtl="0" algn="l">
              <a:lnSpc>
                <a:spcPct val="150017"/>
              </a:lnSpc>
              <a:spcBef>
                <a:spcPts val="0"/>
              </a:spcBef>
              <a:spcAft>
                <a:spcPts val="0"/>
              </a:spcAft>
              <a:buClr>
                <a:srgbClr val="F4F4F4"/>
              </a:buClr>
              <a:buSzPts val="1200"/>
              <a:buFont typeface="Montserrat SemiBold"/>
              <a:buChar char="○"/>
            </a:pPr>
            <a:r>
              <a:rPr lang="en" sz="1200">
                <a:solidFill>
                  <a:srgbClr val="F4F4F4"/>
                </a:solidFill>
                <a:latin typeface="Montserrat SemiBold"/>
                <a:ea typeface="Montserrat SemiBold"/>
                <a:cs typeface="Montserrat SemiBold"/>
                <a:sym typeface="Montserrat SemiBold"/>
              </a:rPr>
              <a:t>Improve unsupervised model</a:t>
            </a:r>
            <a:endParaRPr sz="1200">
              <a:solidFill>
                <a:srgbClr val="F4F4F4"/>
              </a:solidFill>
              <a:latin typeface="Montserrat SemiBold"/>
              <a:ea typeface="Montserrat SemiBold"/>
              <a:cs typeface="Montserrat SemiBold"/>
              <a:sym typeface="Montserrat SemiBold"/>
            </a:endParaRPr>
          </a:p>
          <a:p>
            <a:pPr indent="-304800" lvl="1" marL="914400" rtl="0" algn="l">
              <a:lnSpc>
                <a:spcPct val="150017"/>
              </a:lnSpc>
              <a:spcBef>
                <a:spcPts val="0"/>
              </a:spcBef>
              <a:spcAft>
                <a:spcPts val="0"/>
              </a:spcAft>
              <a:buClr>
                <a:srgbClr val="F4F4F4"/>
              </a:buClr>
              <a:buSzPts val="1200"/>
              <a:buFont typeface="Montserrat SemiBold"/>
              <a:buChar char="○"/>
            </a:pPr>
            <a:r>
              <a:rPr lang="en" sz="1200">
                <a:solidFill>
                  <a:srgbClr val="F4F4F4"/>
                </a:solidFill>
                <a:latin typeface="Montserrat SemiBold"/>
                <a:ea typeface="Montserrat SemiBold"/>
                <a:cs typeface="Montserrat SemiBold"/>
                <a:sym typeface="Montserrat SemiBold"/>
              </a:rPr>
              <a:t>Mobile application</a:t>
            </a:r>
            <a:endParaRPr sz="1200">
              <a:solidFill>
                <a:srgbClr val="F4F4F4"/>
              </a:solidFill>
              <a:latin typeface="Montserrat SemiBold"/>
              <a:ea typeface="Montserrat SemiBold"/>
              <a:cs typeface="Montserrat SemiBold"/>
              <a:sym typeface="Montserrat SemiBold"/>
            </a:endParaRPr>
          </a:p>
          <a:p>
            <a:pPr indent="0" lvl="0" marL="0" rtl="0" algn="l">
              <a:lnSpc>
                <a:spcPct val="150017"/>
              </a:lnSpc>
              <a:spcBef>
                <a:spcPts val="0"/>
              </a:spcBef>
              <a:spcAft>
                <a:spcPts val="0"/>
              </a:spcAft>
              <a:buNone/>
            </a:pPr>
            <a:r>
              <a:t/>
            </a:r>
            <a:endParaRPr sz="1200">
              <a:solidFill>
                <a:srgbClr val="F4F4F4"/>
              </a:solidFill>
              <a:latin typeface="Montserrat SemiBold"/>
              <a:ea typeface="Montserrat SemiBold"/>
              <a:cs typeface="Montserrat SemiBold"/>
              <a:sym typeface="Montserrat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A25"/>
        </a:solidFill>
      </p:bgPr>
    </p:bg>
    <p:spTree>
      <p:nvGrpSpPr>
        <p:cNvPr id="380" name="Shape 380"/>
        <p:cNvGrpSpPr/>
        <p:nvPr/>
      </p:nvGrpSpPr>
      <p:grpSpPr>
        <a:xfrm>
          <a:off x="0" y="0"/>
          <a:ext cx="0" cy="0"/>
          <a:chOff x="0" y="0"/>
          <a:chExt cx="0" cy="0"/>
        </a:xfrm>
      </p:grpSpPr>
      <p:sp>
        <p:nvSpPr>
          <p:cNvPr id="381" name="Google Shape;381;p46"/>
          <p:cNvSpPr txBox="1"/>
          <p:nvPr/>
        </p:nvSpPr>
        <p:spPr>
          <a:xfrm>
            <a:off x="306673" y="1433988"/>
            <a:ext cx="5987307" cy="547371"/>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1" i="0" lang="en" sz="3700" u="none" cap="none" strike="noStrike">
                <a:solidFill>
                  <a:srgbClr val="FD6925"/>
                </a:solidFill>
                <a:latin typeface="Montserrat"/>
                <a:ea typeface="Montserrat"/>
                <a:cs typeface="Montserrat"/>
                <a:sym typeface="Montserrat"/>
              </a:rPr>
              <a:t>Thank you!</a:t>
            </a:r>
            <a:endParaRPr sz="700"/>
          </a:p>
        </p:txBody>
      </p:sp>
      <p:cxnSp>
        <p:nvCxnSpPr>
          <p:cNvPr id="382" name="Google Shape;382;p46"/>
          <p:cNvCxnSpPr/>
          <p:nvPr/>
        </p:nvCxnSpPr>
        <p:spPr>
          <a:xfrm>
            <a:off x="0" y="654345"/>
            <a:ext cx="9144000" cy="0"/>
          </a:xfrm>
          <a:prstGeom prst="straightConnector1">
            <a:avLst/>
          </a:prstGeom>
          <a:noFill/>
          <a:ln cap="rnd" cmpd="sng" w="9525">
            <a:solidFill>
              <a:srgbClr val="F4F4F4"/>
            </a:solidFill>
            <a:prstDash val="solid"/>
            <a:round/>
            <a:headEnd len="sm" w="sm" type="none"/>
            <a:tailEnd len="sm" w="sm" type="none"/>
          </a:ln>
        </p:spPr>
      </p:cxnSp>
      <p:cxnSp>
        <p:nvCxnSpPr>
          <p:cNvPr id="383" name="Google Shape;383;p46"/>
          <p:cNvCxnSpPr/>
          <p:nvPr/>
        </p:nvCxnSpPr>
        <p:spPr>
          <a:xfrm>
            <a:off x="7956024" y="4484393"/>
            <a:ext cx="0" cy="659107"/>
          </a:xfrm>
          <a:prstGeom prst="straightConnector1">
            <a:avLst/>
          </a:prstGeom>
          <a:noFill/>
          <a:ln cap="rnd" cmpd="sng" w="9525">
            <a:solidFill>
              <a:srgbClr val="F4F4F4"/>
            </a:solidFill>
            <a:prstDash val="solid"/>
            <a:round/>
            <a:headEnd len="sm" w="sm" type="none"/>
            <a:tailEnd len="sm" w="sm" type="none"/>
          </a:ln>
        </p:spPr>
      </p:cxnSp>
      <p:cxnSp>
        <p:nvCxnSpPr>
          <p:cNvPr id="384" name="Google Shape;384;p46"/>
          <p:cNvCxnSpPr/>
          <p:nvPr/>
        </p:nvCxnSpPr>
        <p:spPr>
          <a:xfrm>
            <a:off x="755503" y="0"/>
            <a:ext cx="0" cy="657640"/>
          </a:xfrm>
          <a:prstGeom prst="straightConnector1">
            <a:avLst/>
          </a:prstGeom>
          <a:noFill/>
          <a:ln cap="rnd" cmpd="sng" w="9525">
            <a:solidFill>
              <a:srgbClr val="F4F4F4"/>
            </a:solidFill>
            <a:prstDash val="solid"/>
            <a:round/>
            <a:headEnd len="sm" w="sm" type="none"/>
            <a:tailEnd len="sm" w="sm" type="none"/>
          </a:ln>
        </p:spPr>
      </p:cxnSp>
      <p:cxnSp>
        <p:nvCxnSpPr>
          <p:cNvPr id="385" name="Google Shape;385;p46"/>
          <p:cNvCxnSpPr/>
          <p:nvPr/>
        </p:nvCxnSpPr>
        <p:spPr>
          <a:xfrm>
            <a:off x="0" y="4479630"/>
            <a:ext cx="9144000" cy="0"/>
          </a:xfrm>
          <a:prstGeom prst="straightConnector1">
            <a:avLst/>
          </a:prstGeom>
          <a:noFill/>
          <a:ln cap="rnd" cmpd="sng" w="9525">
            <a:solidFill>
              <a:srgbClr val="F4F4F4"/>
            </a:solidFill>
            <a:prstDash val="solid"/>
            <a:round/>
            <a:headEnd len="sm" w="sm" type="none"/>
            <a:tailEnd len="sm" w="sm" type="none"/>
          </a:ln>
        </p:spPr>
      </p:cxnSp>
      <p:sp>
        <p:nvSpPr>
          <p:cNvPr id="386" name="Google Shape;386;p46"/>
          <p:cNvSpPr/>
          <p:nvPr/>
        </p:nvSpPr>
        <p:spPr>
          <a:xfrm>
            <a:off x="4962033" y="1041189"/>
            <a:ext cx="4075147" cy="3056360"/>
          </a:xfrm>
          <a:custGeom>
            <a:rect b="b" l="l" r="r" t="t"/>
            <a:pathLst>
              <a:path extrusionOk="0" h="6112721" w="8150294">
                <a:moveTo>
                  <a:pt x="0" y="0"/>
                </a:moveTo>
                <a:lnTo>
                  <a:pt x="8150294" y="0"/>
                </a:lnTo>
                <a:lnTo>
                  <a:pt x="8150294" y="6112721"/>
                </a:lnTo>
                <a:lnTo>
                  <a:pt x="0" y="6112721"/>
                </a:lnTo>
                <a:lnTo>
                  <a:pt x="0" y="0"/>
                </a:lnTo>
                <a:close/>
              </a:path>
            </a:pathLst>
          </a:custGeom>
          <a:blipFill rotWithShape="1">
            <a:blip r:embed="rId3">
              <a:alphaModFix amt="20999"/>
            </a:blip>
            <a:stretch>
              <a:fillRect b="0" l="0" r="0" t="0"/>
            </a:stretch>
          </a:blipFill>
          <a:ln>
            <a:noFill/>
          </a:ln>
        </p:spPr>
      </p:sp>
      <p:sp>
        <p:nvSpPr>
          <p:cNvPr id="387" name="Google Shape;387;p46"/>
          <p:cNvSpPr txBox="1"/>
          <p:nvPr/>
        </p:nvSpPr>
        <p:spPr>
          <a:xfrm>
            <a:off x="8458468" y="4727745"/>
            <a:ext cx="465465" cy="153353"/>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900" u="none" cap="none" strike="noStrike">
                <a:solidFill>
                  <a:srgbClr val="F4F4F4"/>
                </a:solidFill>
                <a:latin typeface="Montserrat"/>
                <a:ea typeface="Montserrat"/>
                <a:cs typeface="Montserrat"/>
                <a:sym typeface="Montserrat"/>
              </a:rPr>
              <a:t>End.</a:t>
            </a:r>
            <a:endParaRPr sz="700"/>
          </a:p>
        </p:txBody>
      </p:sp>
      <p:sp>
        <p:nvSpPr>
          <p:cNvPr id="388" name="Google Shape;388;p46"/>
          <p:cNvSpPr txBox="1"/>
          <p:nvPr/>
        </p:nvSpPr>
        <p:spPr>
          <a:xfrm>
            <a:off x="996977" y="247381"/>
            <a:ext cx="5101500" cy="138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900" u="none" cap="none" strike="noStrike">
                <a:solidFill>
                  <a:srgbClr val="F4F4F4"/>
                </a:solidFill>
                <a:latin typeface="Nunito Sans"/>
                <a:ea typeface="Nunito Sans"/>
                <a:cs typeface="Nunito Sans"/>
                <a:sym typeface="Nunito Sans"/>
              </a:rPr>
              <a:t>CAPSTONE</a:t>
            </a:r>
            <a:endParaRPr sz="700"/>
          </a:p>
        </p:txBody>
      </p:sp>
      <p:sp>
        <p:nvSpPr>
          <p:cNvPr id="389" name="Google Shape;389;p46"/>
          <p:cNvSpPr txBox="1"/>
          <p:nvPr/>
        </p:nvSpPr>
        <p:spPr>
          <a:xfrm>
            <a:off x="306673" y="2224246"/>
            <a:ext cx="5874271" cy="71501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 sz="2200" u="none" cap="none" strike="noStrike">
                <a:solidFill>
                  <a:srgbClr val="F4F4F4"/>
                </a:solidFill>
                <a:latin typeface="Montserrat"/>
                <a:ea typeface="Montserrat"/>
                <a:cs typeface="Montserrat"/>
                <a:sym typeface="Montserrat"/>
              </a:rPr>
              <a:t>We'd be happy to answer any questions that you have.</a:t>
            </a:r>
            <a:endParaRPr sz="700"/>
          </a:p>
        </p:txBody>
      </p:sp>
      <p:sp>
        <p:nvSpPr>
          <p:cNvPr id="390" name="Google Shape;390;p46"/>
          <p:cNvSpPr txBox="1"/>
          <p:nvPr/>
        </p:nvSpPr>
        <p:spPr>
          <a:xfrm>
            <a:off x="269592" y="242726"/>
            <a:ext cx="576992" cy="14859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900" u="none" cap="none" strike="noStrike">
                <a:solidFill>
                  <a:srgbClr val="F4F4F4"/>
                </a:solidFill>
                <a:latin typeface="Nunito Sans"/>
                <a:ea typeface="Nunito Sans"/>
                <a:cs typeface="Nunito Sans"/>
                <a:sym typeface="Nunito Sans"/>
              </a:rPr>
              <a:t>2024</a:t>
            </a:r>
            <a:endParaRPr sz="700"/>
          </a:p>
        </p:txBody>
      </p:sp>
      <p:sp>
        <p:nvSpPr>
          <p:cNvPr id="391" name="Google Shape;391;p46"/>
          <p:cNvSpPr txBox="1"/>
          <p:nvPr/>
        </p:nvSpPr>
        <p:spPr>
          <a:xfrm>
            <a:off x="419710" y="4727745"/>
            <a:ext cx="8724291" cy="169863"/>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000" u="none" cap="none" strike="noStrike">
                <a:solidFill>
                  <a:srgbClr val="FD9D24"/>
                </a:solidFill>
                <a:latin typeface="Montserrat"/>
                <a:ea typeface="Montserrat"/>
                <a:cs typeface="Montserrat"/>
                <a:sym typeface="Montserrat"/>
              </a:rPr>
              <a:t>Rafael Arbex-Murut, Georgiy Sekretaryuk, Sowmya Chandrasekaran, Yeshwanth Somu </a:t>
            </a:r>
            <a:endParaRPr sz="7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A25"/>
        </a:solidFill>
      </p:bgPr>
    </p:bg>
    <p:spTree>
      <p:nvGrpSpPr>
        <p:cNvPr id="395" name="Shape 395"/>
        <p:cNvGrpSpPr/>
        <p:nvPr/>
      </p:nvGrpSpPr>
      <p:grpSpPr>
        <a:xfrm>
          <a:off x="0" y="0"/>
          <a:ext cx="0" cy="0"/>
          <a:chOff x="0" y="0"/>
          <a:chExt cx="0" cy="0"/>
        </a:xfrm>
      </p:grpSpPr>
      <p:sp>
        <p:nvSpPr>
          <p:cNvPr id="396" name="Google Shape;396;p47"/>
          <p:cNvSpPr txBox="1"/>
          <p:nvPr/>
        </p:nvSpPr>
        <p:spPr>
          <a:xfrm>
            <a:off x="269600" y="826000"/>
            <a:ext cx="4989000" cy="21540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t/>
            </a:r>
            <a:endParaRPr>
              <a:solidFill>
                <a:schemeClr val="lt1"/>
              </a:solidFill>
              <a:latin typeface="Montserrat SemiBold"/>
              <a:ea typeface="Montserrat SemiBold"/>
              <a:cs typeface="Montserrat SemiBold"/>
              <a:sym typeface="Montserrat SemiBold"/>
            </a:endParaRPr>
          </a:p>
        </p:txBody>
      </p:sp>
      <p:cxnSp>
        <p:nvCxnSpPr>
          <p:cNvPr id="397" name="Google Shape;397;p47"/>
          <p:cNvCxnSpPr/>
          <p:nvPr/>
        </p:nvCxnSpPr>
        <p:spPr>
          <a:xfrm>
            <a:off x="0" y="659108"/>
            <a:ext cx="9144000" cy="0"/>
          </a:xfrm>
          <a:prstGeom prst="straightConnector1">
            <a:avLst/>
          </a:prstGeom>
          <a:noFill/>
          <a:ln cap="rnd" cmpd="sng" w="9525">
            <a:solidFill>
              <a:srgbClr val="F4F4F4"/>
            </a:solidFill>
            <a:prstDash val="solid"/>
            <a:round/>
            <a:headEnd len="sm" w="sm" type="none"/>
            <a:tailEnd len="sm" w="sm" type="none"/>
          </a:ln>
        </p:spPr>
      </p:cxnSp>
      <p:cxnSp>
        <p:nvCxnSpPr>
          <p:cNvPr id="398" name="Google Shape;398;p47"/>
          <p:cNvCxnSpPr/>
          <p:nvPr/>
        </p:nvCxnSpPr>
        <p:spPr>
          <a:xfrm>
            <a:off x="0" y="4479630"/>
            <a:ext cx="9144000" cy="0"/>
          </a:xfrm>
          <a:prstGeom prst="straightConnector1">
            <a:avLst/>
          </a:prstGeom>
          <a:noFill/>
          <a:ln cap="rnd" cmpd="sng" w="9525">
            <a:solidFill>
              <a:srgbClr val="F4F4F4"/>
            </a:solidFill>
            <a:prstDash val="solid"/>
            <a:round/>
            <a:headEnd len="sm" w="sm" type="none"/>
            <a:tailEnd len="sm" w="sm" type="none"/>
          </a:ln>
        </p:spPr>
      </p:cxnSp>
      <p:sp>
        <p:nvSpPr>
          <p:cNvPr id="399" name="Google Shape;399;p47"/>
          <p:cNvSpPr txBox="1"/>
          <p:nvPr/>
        </p:nvSpPr>
        <p:spPr>
          <a:xfrm>
            <a:off x="269600" y="214125"/>
            <a:ext cx="6543600" cy="33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2200">
                <a:solidFill>
                  <a:srgbClr val="FD6925"/>
                </a:solidFill>
                <a:latin typeface="Montserrat"/>
                <a:ea typeface="Montserrat"/>
                <a:cs typeface="Montserrat"/>
                <a:sym typeface="Montserrat"/>
              </a:rPr>
              <a:t>Sources</a:t>
            </a:r>
            <a:endParaRPr sz="700"/>
          </a:p>
        </p:txBody>
      </p:sp>
      <p:sp>
        <p:nvSpPr>
          <p:cNvPr id="400" name="Google Shape;400;p47"/>
          <p:cNvSpPr txBox="1"/>
          <p:nvPr/>
        </p:nvSpPr>
        <p:spPr>
          <a:xfrm>
            <a:off x="8524796" y="4734126"/>
            <a:ext cx="392700" cy="1386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lang="en" sz="900">
                <a:solidFill>
                  <a:srgbClr val="F4F4F4"/>
                </a:solidFill>
                <a:latin typeface="Nunito Sans"/>
                <a:ea typeface="Nunito Sans"/>
                <a:cs typeface="Nunito Sans"/>
                <a:sym typeface="Nunito Sans"/>
              </a:rPr>
              <a:t>7/7</a:t>
            </a:r>
            <a:endParaRPr sz="700"/>
          </a:p>
        </p:txBody>
      </p:sp>
      <p:sp>
        <p:nvSpPr>
          <p:cNvPr id="401" name="Google Shape;401;p47"/>
          <p:cNvSpPr txBox="1"/>
          <p:nvPr/>
        </p:nvSpPr>
        <p:spPr>
          <a:xfrm>
            <a:off x="269593" y="4712854"/>
            <a:ext cx="69768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000" u="none" cap="none" strike="noStrike">
                <a:solidFill>
                  <a:srgbClr val="FD9D24"/>
                </a:solidFill>
                <a:latin typeface="Montserrat"/>
                <a:ea typeface="Montserrat"/>
                <a:cs typeface="Montserrat"/>
                <a:sym typeface="Montserrat"/>
              </a:rPr>
              <a:t>Bias Beacon</a:t>
            </a:r>
            <a:endParaRPr sz="700"/>
          </a:p>
        </p:txBody>
      </p:sp>
      <p:sp>
        <p:nvSpPr>
          <p:cNvPr id="402" name="Google Shape;402;p47"/>
          <p:cNvSpPr txBox="1"/>
          <p:nvPr/>
        </p:nvSpPr>
        <p:spPr>
          <a:xfrm>
            <a:off x="269600" y="1041400"/>
            <a:ext cx="8456100" cy="3232800"/>
          </a:xfrm>
          <a:prstGeom prst="rect">
            <a:avLst/>
          </a:prstGeom>
          <a:noFill/>
          <a:ln>
            <a:noFill/>
          </a:ln>
        </p:spPr>
        <p:txBody>
          <a:bodyPr anchorCtr="0" anchor="t" bIns="0" lIns="0" spcFirstLastPara="1" rIns="0" wrap="square" tIns="0">
            <a:spAutoFit/>
          </a:bodyPr>
          <a:lstStyle/>
          <a:p>
            <a:pPr indent="-304800" lvl="0" marL="457200" rtl="0" algn="l">
              <a:lnSpc>
                <a:spcPct val="150017"/>
              </a:lnSpc>
              <a:spcBef>
                <a:spcPts val="0"/>
              </a:spcBef>
              <a:spcAft>
                <a:spcPts val="0"/>
              </a:spcAft>
              <a:buClr>
                <a:schemeClr val="lt1"/>
              </a:buClr>
              <a:buSzPts val="1200"/>
              <a:buFont typeface="Montserrat SemiBold"/>
              <a:buChar char="●"/>
            </a:pPr>
            <a:r>
              <a:rPr lang="en" sz="1200">
                <a:solidFill>
                  <a:schemeClr val="lt1"/>
                </a:solidFill>
                <a:latin typeface="Montserrat SemiBold"/>
                <a:ea typeface="Montserrat SemiBold"/>
                <a:cs typeface="Montserrat SemiBold"/>
                <a:sym typeface="Montserrat SemiBold"/>
              </a:rPr>
              <a:t>Pew:</a:t>
            </a:r>
            <a:endParaRPr sz="1200">
              <a:solidFill>
                <a:schemeClr val="lt1"/>
              </a:solidFill>
              <a:latin typeface="Montserrat SemiBold"/>
              <a:ea typeface="Montserrat SemiBold"/>
              <a:cs typeface="Montserrat SemiBold"/>
              <a:sym typeface="Montserrat SemiBold"/>
            </a:endParaRPr>
          </a:p>
          <a:p>
            <a:pPr indent="-304800" lvl="1" marL="914400" rtl="0" algn="l">
              <a:lnSpc>
                <a:spcPct val="150017"/>
              </a:lnSpc>
              <a:spcBef>
                <a:spcPts val="0"/>
              </a:spcBef>
              <a:spcAft>
                <a:spcPts val="0"/>
              </a:spcAft>
              <a:buClr>
                <a:schemeClr val="lt1"/>
              </a:buClr>
              <a:buSzPts val="1200"/>
              <a:buFont typeface="Montserrat SemiBold"/>
              <a:buChar char="○"/>
            </a:pPr>
            <a:r>
              <a:rPr lang="en" sz="1200" u="sng">
                <a:solidFill>
                  <a:schemeClr val="lt1"/>
                </a:solidFill>
                <a:latin typeface="Montserrat SemiBold"/>
                <a:ea typeface="Montserrat SemiBold"/>
                <a:cs typeface="Montserrat SemiBold"/>
                <a:sym typeface="Montserrat SemiBold"/>
                <a:hlinkClick r:id="rId3">
                  <a:extLst>
                    <a:ext uri="{A12FA001-AC4F-418D-AE19-62706E023703}">
                      <ahyp:hlinkClr val="tx"/>
                    </a:ext>
                  </a:extLst>
                </a:hlinkClick>
              </a:rPr>
              <a:t>https://www.pewresearch.org/short-reads/2023/10/24/americans-are-following-the-news-less-closely-than-they-used-to/</a:t>
            </a:r>
            <a:r>
              <a:rPr lang="en" sz="1200">
                <a:solidFill>
                  <a:schemeClr val="lt1"/>
                </a:solidFill>
                <a:latin typeface="Montserrat SemiBold"/>
                <a:ea typeface="Montserrat SemiBold"/>
                <a:cs typeface="Montserrat SemiBold"/>
                <a:sym typeface="Montserrat SemiBold"/>
              </a:rPr>
              <a:t> </a:t>
            </a:r>
            <a:endParaRPr sz="1200">
              <a:solidFill>
                <a:schemeClr val="lt1"/>
              </a:solidFill>
              <a:latin typeface="Montserrat SemiBold"/>
              <a:ea typeface="Montserrat SemiBold"/>
              <a:cs typeface="Montserrat SemiBold"/>
              <a:sym typeface="Montserrat SemiBold"/>
            </a:endParaRPr>
          </a:p>
          <a:p>
            <a:pPr indent="-304800" lvl="0" marL="457200" rtl="0" algn="l">
              <a:lnSpc>
                <a:spcPct val="150017"/>
              </a:lnSpc>
              <a:spcBef>
                <a:spcPts val="0"/>
              </a:spcBef>
              <a:spcAft>
                <a:spcPts val="0"/>
              </a:spcAft>
              <a:buClr>
                <a:schemeClr val="lt1"/>
              </a:buClr>
              <a:buSzPts val="1200"/>
              <a:buFont typeface="Montserrat SemiBold"/>
              <a:buChar char="●"/>
            </a:pPr>
            <a:r>
              <a:rPr lang="en" sz="1200">
                <a:solidFill>
                  <a:schemeClr val="lt1"/>
                </a:solidFill>
                <a:latin typeface="Montserrat SemiBold"/>
                <a:ea typeface="Montserrat SemiBold"/>
                <a:cs typeface="Montserrat SemiBold"/>
                <a:sym typeface="Montserrat SemiBold"/>
              </a:rPr>
              <a:t>Pew/Knight:</a:t>
            </a:r>
            <a:endParaRPr sz="1200">
              <a:solidFill>
                <a:schemeClr val="lt1"/>
              </a:solidFill>
              <a:latin typeface="Montserrat SemiBold"/>
              <a:ea typeface="Montserrat SemiBold"/>
              <a:cs typeface="Montserrat SemiBold"/>
              <a:sym typeface="Montserrat SemiBold"/>
            </a:endParaRPr>
          </a:p>
          <a:p>
            <a:pPr indent="-304800" lvl="1" marL="914400" rtl="0" algn="l">
              <a:lnSpc>
                <a:spcPct val="150017"/>
              </a:lnSpc>
              <a:spcBef>
                <a:spcPts val="0"/>
              </a:spcBef>
              <a:spcAft>
                <a:spcPts val="0"/>
              </a:spcAft>
              <a:buClr>
                <a:schemeClr val="lt1"/>
              </a:buClr>
              <a:buSzPts val="1200"/>
              <a:buFont typeface="Montserrat SemiBold"/>
              <a:buChar char="○"/>
            </a:pPr>
            <a:r>
              <a:rPr lang="en" sz="1200" u="sng">
                <a:solidFill>
                  <a:schemeClr val="lt1"/>
                </a:solidFill>
                <a:latin typeface="Montserrat SemiBold"/>
                <a:ea typeface="Montserrat SemiBold"/>
                <a:cs typeface="Montserrat SemiBold"/>
                <a:sym typeface="Montserrat SemiBold"/>
                <a:hlinkClick r:id="rId4">
                  <a:extLst>
                    <a:ext uri="{A12FA001-AC4F-418D-AE19-62706E023703}">
                      <ahyp:hlinkClr val="tx"/>
                    </a:ext>
                  </a:extLst>
                </a:hlinkClick>
              </a:rPr>
              <a:t>https://knightfoundation.org/press/releases/gallup-knight-poll-americans-concerns-about-media-bias-deepen-even-as-they-see-it-as-vital-for-democracy/#:~:text=The%20results%20of%20the%202020,is%20most%20pronounced%20among%20Republicans</a:t>
            </a:r>
            <a:r>
              <a:rPr lang="en" sz="1200">
                <a:solidFill>
                  <a:schemeClr val="lt1"/>
                </a:solidFill>
                <a:latin typeface="Montserrat SemiBold"/>
                <a:ea typeface="Montserrat SemiBold"/>
                <a:cs typeface="Montserrat SemiBold"/>
                <a:sym typeface="Montserrat SemiBold"/>
              </a:rPr>
              <a:t>. </a:t>
            </a:r>
            <a:endParaRPr sz="1200">
              <a:solidFill>
                <a:schemeClr val="lt1"/>
              </a:solidFill>
              <a:latin typeface="Montserrat SemiBold"/>
              <a:ea typeface="Montserrat SemiBold"/>
              <a:cs typeface="Montserrat SemiBold"/>
              <a:sym typeface="Montserrat SemiBold"/>
            </a:endParaRPr>
          </a:p>
          <a:p>
            <a:pPr indent="-304800" lvl="0" marL="457200" rtl="0" algn="l">
              <a:lnSpc>
                <a:spcPct val="150017"/>
              </a:lnSpc>
              <a:spcBef>
                <a:spcPts val="0"/>
              </a:spcBef>
              <a:spcAft>
                <a:spcPts val="0"/>
              </a:spcAft>
              <a:buClr>
                <a:schemeClr val="lt1"/>
              </a:buClr>
              <a:buSzPts val="1200"/>
              <a:buFont typeface="Montserrat SemiBold"/>
              <a:buChar char="●"/>
            </a:pPr>
            <a:r>
              <a:rPr lang="en" sz="1200">
                <a:solidFill>
                  <a:schemeClr val="lt1"/>
                </a:solidFill>
                <a:latin typeface="Montserrat SemiBold"/>
                <a:ea typeface="Montserrat SemiBold"/>
                <a:cs typeface="Montserrat SemiBold"/>
                <a:sym typeface="Montserrat SemiBold"/>
              </a:rPr>
              <a:t>Boston University:</a:t>
            </a:r>
            <a:endParaRPr sz="1200">
              <a:solidFill>
                <a:schemeClr val="lt1"/>
              </a:solidFill>
              <a:latin typeface="Montserrat SemiBold"/>
              <a:ea typeface="Montserrat SemiBold"/>
              <a:cs typeface="Montserrat SemiBold"/>
              <a:sym typeface="Montserrat SemiBold"/>
            </a:endParaRPr>
          </a:p>
          <a:p>
            <a:pPr indent="-304800" lvl="1" marL="914400" rtl="0" algn="l">
              <a:lnSpc>
                <a:spcPct val="150017"/>
              </a:lnSpc>
              <a:spcBef>
                <a:spcPts val="0"/>
              </a:spcBef>
              <a:spcAft>
                <a:spcPts val="0"/>
              </a:spcAft>
              <a:buClr>
                <a:schemeClr val="lt1"/>
              </a:buClr>
              <a:buSzPts val="1200"/>
              <a:buFont typeface="Montserrat SemiBold"/>
              <a:buChar char="○"/>
            </a:pPr>
            <a:r>
              <a:rPr lang="en" sz="1200" u="sng">
                <a:solidFill>
                  <a:schemeClr val="lt1"/>
                </a:solidFill>
                <a:latin typeface="Montserrat SemiBold"/>
                <a:ea typeface="Montserrat SemiBold"/>
                <a:cs typeface="Montserrat SemiBold"/>
                <a:sym typeface="Montserrat SemiBold"/>
                <a:hlinkClick r:id="rId5">
                  <a:extLst>
                    <a:ext uri="{A12FA001-AC4F-418D-AE19-62706E023703}">
                      <ahyp:hlinkClr val="tx"/>
                    </a:ext>
                  </a:extLst>
                </a:hlinkClick>
              </a:rPr>
              <a:t>https://sites.bu.edu/pardeeatlas/advancing-human-progress-initiative/back2school/how-the-american-media-landscape-is-polarizing-the-country/#_ftn5</a:t>
            </a:r>
            <a:endParaRPr sz="1200">
              <a:solidFill>
                <a:schemeClr val="lt1"/>
              </a:solidFill>
              <a:latin typeface="Montserrat SemiBold"/>
              <a:ea typeface="Montserrat SemiBold"/>
              <a:cs typeface="Montserrat SemiBold"/>
              <a:sym typeface="Montserrat SemiBold"/>
            </a:endParaRPr>
          </a:p>
          <a:p>
            <a:pPr indent="-304800" lvl="0" marL="457200" rtl="0" algn="l">
              <a:lnSpc>
                <a:spcPct val="150017"/>
              </a:lnSpc>
              <a:spcBef>
                <a:spcPts val="0"/>
              </a:spcBef>
              <a:spcAft>
                <a:spcPts val="0"/>
              </a:spcAft>
              <a:buClr>
                <a:schemeClr val="lt1"/>
              </a:buClr>
              <a:buSzPts val="1200"/>
              <a:buFont typeface="Montserrat SemiBold"/>
              <a:buChar char="●"/>
            </a:pPr>
            <a:r>
              <a:rPr lang="en" sz="1200">
                <a:solidFill>
                  <a:schemeClr val="lt1"/>
                </a:solidFill>
                <a:latin typeface="Montserrat SemiBold"/>
                <a:ea typeface="Montserrat SemiBold"/>
                <a:cs typeface="Montserrat SemiBold"/>
                <a:sym typeface="Montserrat SemiBold"/>
              </a:rPr>
              <a:t>MBIB</a:t>
            </a:r>
            <a:endParaRPr sz="1200">
              <a:solidFill>
                <a:schemeClr val="lt1"/>
              </a:solidFill>
              <a:latin typeface="Montserrat SemiBold"/>
              <a:ea typeface="Montserrat SemiBold"/>
              <a:cs typeface="Montserrat SemiBold"/>
              <a:sym typeface="Montserrat SemiBold"/>
            </a:endParaRPr>
          </a:p>
          <a:p>
            <a:pPr indent="-304800" lvl="1" marL="914400" rtl="0" algn="l">
              <a:lnSpc>
                <a:spcPct val="150017"/>
              </a:lnSpc>
              <a:spcBef>
                <a:spcPts val="0"/>
              </a:spcBef>
              <a:spcAft>
                <a:spcPts val="0"/>
              </a:spcAft>
              <a:buClr>
                <a:schemeClr val="lt1"/>
              </a:buClr>
              <a:buSzPts val="1200"/>
              <a:buFont typeface="Montserrat SemiBold"/>
              <a:buChar char="○"/>
            </a:pPr>
            <a:r>
              <a:rPr lang="en" sz="1200" u="sng">
                <a:solidFill>
                  <a:schemeClr val="lt1"/>
                </a:solidFill>
                <a:latin typeface="Montserrat SemiBold"/>
                <a:ea typeface="Montserrat SemiBold"/>
                <a:cs typeface="Montserrat SemiBold"/>
                <a:sym typeface="Montserrat SemiBold"/>
                <a:hlinkClick r:id="rId6">
                  <a:extLst>
                    <a:ext uri="{A12FA001-AC4F-418D-AE19-62706E023703}">
                      <ahyp:hlinkClr val="tx"/>
                    </a:ext>
                  </a:extLst>
                </a:hlinkClick>
              </a:rPr>
              <a:t>https://media-bias-research.org/wp-content/uploads/2023/04/Wessel2023Preprint.pdf</a:t>
            </a:r>
            <a:r>
              <a:rPr lang="en" sz="1200">
                <a:solidFill>
                  <a:schemeClr val="lt1"/>
                </a:solidFill>
                <a:latin typeface="Montserrat SemiBold"/>
                <a:ea typeface="Montserrat SemiBold"/>
                <a:cs typeface="Montserrat SemiBold"/>
                <a:sym typeface="Montserrat SemiBold"/>
              </a:rPr>
              <a:t> </a:t>
            </a:r>
            <a:endParaRPr sz="1200">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A25"/>
        </a:solidFill>
      </p:bgPr>
    </p:bg>
    <p:spTree>
      <p:nvGrpSpPr>
        <p:cNvPr id="155" name="Shape 155"/>
        <p:cNvGrpSpPr/>
        <p:nvPr/>
      </p:nvGrpSpPr>
      <p:grpSpPr>
        <a:xfrm>
          <a:off x="0" y="0"/>
          <a:ext cx="0" cy="0"/>
          <a:chOff x="0" y="0"/>
          <a:chExt cx="0" cy="0"/>
        </a:xfrm>
      </p:grpSpPr>
      <p:cxnSp>
        <p:nvCxnSpPr>
          <p:cNvPr id="156" name="Google Shape;156;p27"/>
          <p:cNvCxnSpPr/>
          <p:nvPr/>
        </p:nvCxnSpPr>
        <p:spPr>
          <a:xfrm>
            <a:off x="0" y="659108"/>
            <a:ext cx="9144000" cy="0"/>
          </a:xfrm>
          <a:prstGeom prst="straightConnector1">
            <a:avLst/>
          </a:prstGeom>
          <a:noFill/>
          <a:ln cap="rnd" cmpd="sng" w="9525">
            <a:solidFill>
              <a:srgbClr val="F4F4F4"/>
            </a:solidFill>
            <a:prstDash val="solid"/>
            <a:round/>
            <a:headEnd len="sm" w="sm" type="none"/>
            <a:tailEnd len="sm" w="sm" type="none"/>
          </a:ln>
        </p:spPr>
      </p:cxnSp>
      <p:cxnSp>
        <p:nvCxnSpPr>
          <p:cNvPr id="157" name="Google Shape;157;p27"/>
          <p:cNvCxnSpPr/>
          <p:nvPr/>
        </p:nvCxnSpPr>
        <p:spPr>
          <a:xfrm>
            <a:off x="0" y="4479630"/>
            <a:ext cx="9144000" cy="0"/>
          </a:xfrm>
          <a:prstGeom prst="straightConnector1">
            <a:avLst/>
          </a:prstGeom>
          <a:noFill/>
          <a:ln cap="rnd" cmpd="sng" w="9525">
            <a:solidFill>
              <a:srgbClr val="F4F4F4"/>
            </a:solidFill>
            <a:prstDash val="solid"/>
            <a:round/>
            <a:headEnd len="sm" w="sm" type="none"/>
            <a:tailEnd len="sm" w="sm" type="none"/>
          </a:ln>
        </p:spPr>
      </p:cxnSp>
      <p:sp>
        <p:nvSpPr>
          <p:cNvPr id="158" name="Google Shape;158;p27"/>
          <p:cNvSpPr txBox="1"/>
          <p:nvPr/>
        </p:nvSpPr>
        <p:spPr>
          <a:xfrm>
            <a:off x="269600" y="214119"/>
            <a:ext cx="4852500" cy="33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2200">
                <a:solidFill>
                  <a:srgbClr val="FD6925"/>
                </a:solidFill>
                <a:latin typeface="Montserrat"/>
                <a:ea typeface="Montserrat"/>
                <a:cs typeface="Montserrat"/>
                <a:sym typeface="Montserrat"/>
              </a:rPr>
              <a:t>Thought Exercise</a:t>
            </a:r>
            <a:endParaRPr sz="700"/>
          </a:p>
        </p:txBody>
      </p:sp>
      <p:sp>
        <p:nvSpPr>
          <p:cNvPr id="159" name="Google Shape;159;p27"/>
          <p:cNvSpPr txBox="1"/>
          <p:nvPr/>
        </p:nvSpPr>
        <p:spPr>
          <a:xfrm>
            <a:off x="370500" y="850925"/>
            <a:ext cx="8598600" cy="183180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lang="en">
                <a:solidFill>
                  <a:srgbClr val="F4F4F4"/>
                </a:solidFill>
                <a:latin typeface="Montserrat SemiBold"/>
                <a:ea typeface="Montserrat SemiBold"/>
                <a:cs typeface="Montserrat SemiBold"/>
                <a:sym typeface="Montserrat SemiBold"/>
              </a:rPr>
              <a:t>How many of you have read the news lately?</a:t>
            </a:r>
            <a:endParaRPr>
              <a:solidFill>
                <a:srgbClr val="F4F4F4"/>
              </a:solidFill>
              <a:latin typeface="Montserrat SemiBold"/>
              <a:ea typeface="Montserrat SemiBold"/>
              <a:cs typeface="Montserrat SemiBold"/>
              <a:sym typeface="Montserrat SemiBold"/>
            </a:endParaRPr>
          </a:p>
          <a:p>
            <a:pPr indent="0" lvl="0" marL="0" marR="0" rtl="0" algn="l">
              <a:lnSpc>
                <a:spcPct val="150017"/>
              </a:lnSpc>
              <a:spcBef>
                <a:spcPts val="0"/>
              </a:spcBef>
              <a:spcAft>
                <a:spcPts val="0"/>
              </a:spcAft>
              <a:buNone/>
            </a:pPr>
            <a:r>
              <a:t/>
            </a:r>
            <a:endParaRPr>
              <a:solidFill>
                <a:srgbClr val="F4F4F4"/>
              </a:solidFill>
              <a:latin typeface="Montserrat SemiBold"/>
              <a:ea typeface="Montserrat SemiBold"/>
              <a:cs typeface="Montserrat SemiBold"/>
              <a:sym typeface="Montserrat SemiBold"/>
            </a:endParaRPr>
          </a:p>
          <a:p>
            <a:pPr indent="-317500" lvl="0" marL="457200" marR="0" rtl="0" algn="l">
              <a:lnSpc>
                <a:spcPct val="150017"/>
              </a:lnSpc>
              <a:spcBef>
                <a:spcPts val="0"/>
              </a:spcBef>
              <a:spcAft>
                <a:spcPts val="0"/>
              </a:spcAft>
              <a:buClr>
                <a:srgbClr val="F4F4F4"/>
              </a:buClr>
              <a:buSzPts val="1400"/>
              <a:buFont typeface="Montserrat SemiBold"/>
              <a:buChar char="-"/>
            </a:pPr>
            <a:r>
              <a:rPr lang="en">
                <a:solidFill>
                  <a:srgbClr val="F4F4F4"/>
                </a:solidFill>
                <a:latin typeface="Montserrat SemiBold"/>
                <a:ea typeface="Montserrat SemiBold"/>
                <a:cs typeface="Montserrat SemiBold"/>
                <a:sym typeface="Montserrat SemiBold"/>
              </a:rPr>
              <a:t>38% of U.S. Adults said they followed the news </a:t>
            </a:r>
            <a:r>
              <a:rPr b="1" lang="en">
                <a:solidFill>
                  <a:srgbClr val="F4F4F4"/>
                </a:solidFill>
                <a:latin typeface="Montserrat"/>
                <a:ea typeface="Montserrat"/>
                <a:cs typeface="Montserrat"/>
                <a:sym typeface="Montserrat"/>
              </a:rPr>
              <a:t>all or most</a:t>
            </a:r>
            <a:r>
              <a:rPr lang="en">
                <a:solidFill>
                  <a:srgbClr val="F4F4F4"/>
                </a:solidFill>
                <a:latin typeface="Montserrat SemiBold"/>
                <a:ea typeface="Montserrat SemiBold"/>
                <a:cs typeface="Montserrat SemiBold"/>
                <a:sym typeface="Montserrat SemiBold"/>
              </a:rPr>
              <a:t> of the time. 19% follow it now and then. 5% hardly ever (Pew 2022)</a:t>
            </a:r>
            <a:endParaRPr>
              <a:solidFill>
                <a:srgbClr val="F4F4F4"/>
              </a:solidFill>
              <a:latin typeface="Montserrat SemiBold"/>
              <a:ea typeface="Montserrat SemiBold"/>
              <a:cs typeface="Montserrat SemiBold"/>
              <a:sym typeface="Montserrat SemiBold"/>
            </a:endParaRPr>
          </a:p>
          <a:p>
            <a:pPr indent="0" lvl="0" marL="0" marR="0" rtl="0" algn="l">
              <a:lnSpc>
                <a:spcPct val="150017"/>
              </a:lnSpc>
              <a:spcBef>
                <a:spcPts val="0"/>
              </a:spcBef>
              <a:spcAft>
                <a:spcPts val="0"/>
              </a:spcAft>
              <a:buNone/>
            </a:pPr>
            <a:r>
              <a:t/>
            </a:r>
            <a:endParaRPr>
              <a:solidFill>
                <a:srgbClr val="F4F4F4"/>
              </a:solidFill>
              <a:latin typeface="Montserrat SemiBold"/>
              <a:ea typeface="Montserrat SemiBold"/>
              <a:cs typeface="Montserrat SemiBold"/>
              <a:sym typeface="Montserrat SemiBold"/>
            </a:endParaRPr>
          </a:p>
          <a:p>
            <a:pPr indent="0" lvl="0" marL="0" marR="0" rtl="0" algn="l">
              <a:lnSpc>
                <a:spcPct val="150017"/>
              </a:lnSpc>
              <a:spcBef>
                <a:spcPts val="0"/>
              </a:spcBef>
              <a:spcAft>
                <a:spcPts val="0"/>
              </a:spcAft>
              <a:buNone/>
            </a:pPr>
            <a:r>
              <a:t/>
            </a:r>
            <a:endParaRPr>
              <a:solidFill>
                <a:srgbClr val="F4F4F4"/>
              </a:solidFill>
              <a:latin typeface="Montserrat SemiBold"/>
              <a:ea typeface="Montserrat SemiBold"/>
              <a:cs typeface="Montserrat SemiBold"/>
              <a:sym typeface="Montserrat SemiBold"/>
            </a:endParaRPr>
          </a:p>
        </p:txBody>
      </p:sp>
      <p:sp>
        <p:nvSpPr>
          <p:cNvPr id="160" name="Google Shape;160;p27"/>
          <p:cNvSpPr txBox="1"/>
          <p:nvPr/>
        </p:nvSpPr>
        <p:spPr>
          <a:xfrm>
            <a:off x="269593" y="4712854"/>
            <a:ext cx="69768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000" u="none" cap="none" strike="noStrike">
                <a:solidFill>
                  <a:srgbClr val="FD9D24"/>
                </a:solidFill>
                <a:latin typeface="Montserrat"/>
                <a:ea typeface="Montserrat"/>
                <a:cs typeface="Montserrat"/>
                <a:sym typeface="Montserrat"/>
              </a:rPr>
              <a:t>Bias Beacon</a:t>
            </a:r>
            <a:endParaRPr sz="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A25"/>
        </a:solidFill>
      </p:bgPr>
    </p:bg>
    <p:spTree>
      <p:nvGrpSpPr>
        <p:cNvPr id="164" name="Shape 164"/>
        <p:cNvGrpSpPr/>
        <p:nvPr/>
      </p:nvGrpSpPr>
      <p:grpSpPr>
        <a:xfrm>
          <a:off x="0" y="0"/>
          <a:ext cx="0" cy="0"/>
          <a:chOff x="0" y="0"/>
          <a:chExt cx="0" cy="0"/>
        </a:xfrm>
      </p:grpSpPr>
      <p:cxnSp>
        <p:nvCxnSpPr>
          <p:cNvPr id="165" name="Google Shape;165;p28"/>
          <p:cNvCxnSpPr/>
          <p:nvPr/>
        </p:nvCxnSpPr>
        <p:spPr>
          <a:xfrm>
            <a:off x="0" y="659108"/>
            <a:ext cx="9144000" cy="0"/>
          </a:xfrm>
          <a:prstGeom prst="straightConnector1">
            <a:avLst/>
          </a:prstGeom>
          <a:noFill/>
          <a:ln cap="rnd" cmpd="sng" w="9525">
            <a:solidFill>
              <a:srgbClr val="F4F4F4"/>
            </a:solidFill>
            <a:prstDash val="solid"/>
            <a:round/>
            <a:headEnd len="sm" w="sm" type="none"/>
            <a:tailEnd len="sm" w="sm" type="none"/>
          </a:ln>
        </p:spPr>
      </p:cxnSp>
      <p:sp>
        <p:nvSpPr>
          <p:cNvPr id="166" name="Google Shape;166;p28"/>
          <p:cNvSpPr txBox="1"/>
          <p:nvPr/>
        </p:nvSpPr>
        <p:spPr>
          <a:xfrm>
            <a:off x="269600" y="214119"/>
            <a:ext cx="4852500" cy="33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2200">
                <a:solidFill>
                  <a:srgbClr val="FD6925"/>
                </a:solidFill>
                <a:latin typeface="Montserrat"/>
                <a:ea typeface="Montserrat"/>
                <a:cs typeface="Montserrat"/>
                <a:sym typeface="Montserrat"/>
              </a:rPr>
              <a:t>Thought Exercise</a:t>
            </a:r>
            <a:endParaRPr sz="700"/>
          </a:p>
        </p:txBody>
      </p:sp>
      <p:sp>
        <p:nvSpPr>
          <p:cNvPr id="167" name="Google Shape;167;p28"/>
          <p:cNvSpPr txBox="1"/>
          <p:nvPr/>
        </p:nvSpPr>
        <p:spPr>
          <a:xfrm>
            <a:off x="370500" y="850925"/>
            <a:ext cx="8598600" cy="208590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lang="en">
                <a:solidFill>
                  <a:srgbClr val="F4F4F4"/>
                </a:solidFill>
                <a:latin typeface="Montserrat SemiBold"/>
                <a:ea typeface="Montserrat SemiBold"/>
                <a:cs typeface="Montserrat SemiBold"/>
                <a:sym typeface="Montserrat SemiBold"/>
              </a:rPr>
              <a:t>How many of you have read the news lately?</a:t>
            </a:r>
            <a:endParaRPr>
              <a:solidFill>
                <a:srgbClr val="F4F4F4"/>
              </a:solidFill>
              <a:latin typeface="Montserrat SemiBold"/>
              <a:ea typeface="Montserrat SemiBold"/>
              <a:cs typeface="Montserrat SemiBold"/>
              <a:sym typeface="Montserrat SemiBold"/>
            </a:endParaRPr>
          </a:p>
          <a:p>
            <a:pPr indent="0" lvl="0" marL="0" marR="0" rtl="0" algn="l">
              <a:lnSpc>
                <a:spcPct val="150017"/>
              </a:lnSpc>
              <a:spcBef>
                <a:spcPts val="0"/>
              </a:spcBef>
              <a:spcAft>
                <a:spcPts val="0"/>
              </a:spcAft>
              <a:buNone/>
            </a:pPr>
            <a:r>
              <a:t/>
            </a:r>
            <a:endParaRPr sz="600">
              <a:solidFill>
                <a:srgbClr val="F4F4F4"/>
              </a:solidFill>
              <a:latin typeface="Montserrat SemiBold"/>
              <a:ea typeface="Montserrat SemiBold"/>
              <a:cs typeface="Montserrat SemiBold"/>
              <a:sym typeface="Montserrat SemiBold"/>
            </a:endParaRPr>
          </a:p>
          <a:p>
            <a:pPr indent="-317500" lvl="0" marL="457200" marR="0" rtl="0" algn="l">
              <a:lnSpc>
                <a:spcPct val="150017"/>
              </a:lnSpc>
              <a:spcBef>
                <a:spcPts val="0"/>
              </a:spcBef>
              <a:spcAft>
                <a:spcPts val="0"/>
              </a:spcAft>
              <a:buClr>
                <a:srgbClr val="F4F4F4"/>
              </a:buClr>
              <a:buSzPts val="1400"/>
              <a:buFont typeface="Montserrat SemiBold"/>
              <a:buChar char="-"/>
            </a:pPr>
            <a:r>
              <a:rPr lang="en">
                <a:solidFill>
                  <a:srgbClr val="F4F4F4"/>
                </a:solidFill>
                <a:latin typeface="Montserrat SemiBold"/>
                <a:ea typeface="Montserrat SemiBold"/>
                <a:cs typeface="Montserrat SemiBold"/>
                <a:sym typeface="Montserrat SemiBold"/>
              </a:rPr>
              <a:t>38% of U.S. Adults said they followed the news </a:t>
            </a:r>
            <a:r>
              <a:rPr b="1" lang="en">
                <a:solidFill>
                  <a:srgbClr val="F4F4F4"/>
                </a:solidFill>
                <a:latin typeface="Montserrat"/>
                <a:ea typeface="Montserrat"/>
                <a:cs typeface="Montserrat"/>
                <a:sym typeface="Montserrat"/>
              </a:rPr>
              <a:t>all or most</a:t>
            </a:r>
            <a:r>
              <a:rPr lang="en">
                <a:solidFill>
                  <a:srgbClr val="F4F4F4"/>
                </a:solidFill>
                <a:latin typeface="Montserrat SemiBold"/>
                <a:ea typeface="Montserrat SemiBold"/>
                <a:cs typeface="Montserrat SemiBold"/>
                <a:sym typeface="Montserrat SemiBold"/>
              </a:rPr>
              <a:t> of the time. 19% follow it now and then. 5% hardly ever (Pew 2022)</a:t>
            </a:r>
            <a:endParaRPr>
              <a:solidFill>
                <a:srgbClr val="F4F4F4"/>
              </a:solidFill>
              <a:latin typeface="Montserrat SemiBold"/>
              <a:ea typeface="Montserrat SemiBold"/>
              <a:cs typeface="Montserrat SemiBold"/>
              <a:sym typeface="Montserrat SemiBold"/>
            </a:endParaRPr>
          </a:p>
          <a:p>
            <a:pPr indent="0" lvl="0" marL="0" marR="0" rtl="0" algn="l">
              <a:lnSpc>
                <a:spcPct val="150017"/>
              </a:lnSpc>
              <a:spcBef>
                <a:spcPts val="0"/>
              </a:spcBef>
              <a:spcAft>
                <a:spcPts val="0"/>
              </a:spcAft>
              <a:buNone/>
            </a:pPr>
            <a:r>
              <a:t/>
            </a:r>
            <a:endParaRPr sz="500">
              <a:solidFill>
                <a:srgbClr val="F4F4F4"/>
              </a:solidFill>
              <a:latin typeface="Montserrat SemiBold"/>
              <a:ea typeface="Montserrat SemiBold"/>
              <a:cs typeface="Montserrat SemiBold"/>
              <a:sym typeface="Montserrat SemiBold"/>
            </a:endParaRPr>
          </a:p>
          <a:p>
            <a:pPr indent="0" lvl="0" marL="0" marR="0" rtl="0" algn="l">
              <a:lnSpc>
                <a:spcPct val="150017"/>
              </a:lnSpc>
              <a:spcBef>
                <a:spcPts val="0"/>
              </a:spcBef>
              <a:spcAft>
                <a:spcPts val="0"/>
              </a:spcAft>
              <a:buNone/>
            </a:pPr>
            <a:r>
              <a:rPr lang="en">
                <a:solidFill>
                  <a:srgbClr val="F4F4F4"/>
                </a:solidFill>
                <a:latin typeface="Montserrat SemiBold"/>
                <a:ea typeface="Montserrat SemiBold"/>
                <a:cs typeface="Montserrat SemiBold"/>
                <a:sym typeface="Montserrat SemiBold"/>
              </a:rPr>
              <a:t>How many of you have read something that you consider ‘biased’?</a:t>
            </a:r>
            <a:endParaRPr>
              <a:solidFill>
                <a:srgbClr val="F4F4F4"/>
              </a:solidFill>
              <a:latin typeface="Montserrat SemiBold"/>
              <a:ea typeface="Montserrat SemiBold"/>
              <a:cs typeface="Montserrat SemiBold"/>
              <a:sym typeface="Montserrat SemiBold"/>
            </a:endParaRPr>
          </a:p>
          <a:p>
            <a:pPr indent="0" lvl="0" marL="0" marR="0" rtl="0" algn="l">
              <a:lnSpc>
                <a:spcPct val="150017"/>
              </a:lnSpc>
              <a:spcBef>
                <a:spcPts val="0"/>
              </a:spcBef>
              <a:spcAft>
                <a:spcPts val="0"/>
              </a:spcAft>
              <a:buNone/>
            </a:pPr>
            <a:r>
              <a:t/>
            </a:r>
            <a:endParaRPr>
              <a:solidFill>
                <a:srgbClr val="F4F4F4"/>
              </a:solidFill>
              <a:latin typeface="Montserrat SemiBold"/>
              <a:ea typeface="Montserrat SemiBold"/>
              <a:cs typeface="Montserrat SemiBold"/>
              <a:sym typeface="Montserrat SemiBold"/>
            </a:endParaRPr>
          </a:p>
          <a:p>
            <a:pPr indent="0" lvl="0" marL="0" marR="0" rtl="0" algn="l">
              <a:lnSpc>
                <a:spcPct val="150017"/>
              </a:lnSpc>
              <a:spcBef>
                <a:spcPts val="0"/>
              </a:spcBef>
              <a:spcAft>
                <a:spcPts val="0"/>
              </a:spcAft>
              <a:buNone/>
            </a:pPr>
            <a:r>
              <a:t/>
            </a:r>
            <a:endParaRPr>
              <a:solidFill>
                <a:srgbClr val="F4F4F4"/>
              </a:solidFill>
              <a:latin typeface="Montserrat SemiBold"/>
              <a:ea typeface="Montserrat SemiBold"/>
              <a:cs typeface="Montserrat SemiBold"/>
              <a:sym typeface="Montserrat SemiBold"/>
            </a:endParaRPr>
          </a:p>
        </p:txBody>
      </p:sp>
      <p:pic>
        <p:nvPicPr>
          <p:cNvPr id="168" name="Google Shape;168;p28"/>
          <p:cNvPicPr preferRelativeResize="0"/>
          <p:nvPr/>
        </p:nvPicPr>
        <p:blipFill>
          <a:blip r:embed="rId3">
            <a:alphaModFix/>
          </a:blip>
          <a:stretch>
            <a:fillRect/>
          </a:stretch>
        </p:blipFill>
        <p:spPr>
          <a:xfrm>
            <a:off x="370499" y="2571750"/>
            <a:ext cx="4005600" cy="2363600"/>
          </a:xfrm>
          <a:prstGeom prst="rect">
            <a:avLst/>
          </a:prstGeom>
          <a:noFill/>
          <a:ln>
            <a:noFill/>
          </a:ln>
        </p:spPr>
      </p:pic>
      <p:pic>
        <p:nvPicPr>
          <p:cNvPr id="169" name="Google Shape;169;p28"/>
          <p:cNvPicPr preferRelativeResize="0"/>
          <p:nvPr/>
        </p:nvPicPr>
        <p:blipFill>
          <a:blip r:embed="rId4">
            <a:alphaModFix/>
          </a:blip>
          <a:stretch>
            <a:fillRect/>
          </a:stretch>
        </p:blipFill>
        <p:spPr>
          <a:xfrm>
            <a:off x="4572000" y="2571738"/>
            <a:ext cx="4412060" cy="2363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A25"/>
        </a:solidFill>
      </p:bgPr>
    </p:bg>
    <p:spTree>
      <p:nvGrpSpPr>
        <p:cNvPr id="173" name="Shape 173"/>
        <p:cNvGrpSpPr/>
        <p:nvPr/>
      </p:nvGrpSpPr>
      <p:grpSpPr>
        <a:xfrm>
          <a:off x="0" y="0"/>
          <a:ext cx="0" cy="0"/>
          <a:chOff x="0" y="0"/>
          <a:chExt cx="0" cy="0"/>
        </a:xfrm>
      </p:grpSpPr>
      <p:cxnSp>
        <p:nvCxnSpPr>
          <p:cNvPr id="174" name="Google Shape;174;p29"/>
          <p:cNvCxnSpPr/>
          <p:nvPr/>
        </p:nvCxnSpPr>
        <p:spPr>
          <a:xfrm>
            <a:off x="0" y="659108"/>
            <a:ext cx="9144000" cy="0"/>
          </a:xfrm>
          <a:prstGeom prst="straightConnector1">
            <a:avLst/>
          </a:prstGeom>
          <a:noFill/>
          <a:ln cap="rnd" cmpd="sng" w="9525">
            <a:solidFill>
              <a:srgbClr val="F4F4F4"/>
            </a:solidFill>
            <a:prstDash val="solid"/>
            <a:round/>
            <a:headEnd len="sm" w="sm" type="none"/>
            <a:tailEnd len="sm" w="sm" type="none"/>
          </a:ln>
        </p:spPr>
      </p:cxnSp>
      <p:sp>
        <p:nvSpPr>
          <p:cNvPr id="175" name="Google Shape;175;p29"/>
          <p:cNvSpPr txBox="1"/>
          <p:nvPr/>
        </p:nvSpPr>
        <p:spPr>
          <a:xfrm>
            <a:off x="269600" y="214119"/>
            <a:ext cx="4852500" cy="33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2200">
                <a:solidFill>
                  <a:srgbClr val="FD6925"/>
                </a:solidFill>
                <a:latin typeface="Montserrat"/>
                <a:ea typeface="Montserrat"/>
                <a:cs typeface="Montserrat"/>
                <a:sym typeface="Montserrat"/>
              </a:rPr>
              <a:t>Thought Exercise</a:t>
            </a:r>
            <a:endParaRPr sz="700"/>
          </a:p>
        </p:txBody>
      </p:sp>
      <p:sp>
        <p:nvSpPr>
          <p:cNvPr id="176" name="Google Shape;176;p29"/>
          <p:cNvSpPr txBox="1"/>
          <p:nvPr/>
        </p:nvSpPr>
        <p:spPr>
          <a:xfrm>
            <a:off x="370500" y="850925"/>
            <a:ext cx="8598600" cy="106980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lang="en">
                <a:solidFill>
                  <a:srgbClr val="F4F4F4"/>
                </a:solidFill>
                <a:latin typeface="Montserrat SemiBold"/>
                <a:ea typeface="Montserrat SemiBold"/>
                <a:cs typeface="Montserrat SemiBold"/>
                <a:sym typeface="Montserrat SemiBold"/>
              </a:rPr>
              <a:t>How many of you have read the news lately?</a:t>
            </a:r>
            <a:endParaRPr>
              <a:solidFill>
                <a:srgbClr val="F4F4F4"/>
              </a:solidFill>
              <a:latin typeface="Montserrat SemiBold"/>
              <a:ea typeface="Montserrat SemiBold"/>
              <a:cs typeface="Montserrat SemiBold"/>
              <a:sym typeface="Montserrat SemiBold"/>
            </a:endParaRPr>
          </a:p>
          <a:p>
            <a:pPr indent="0" lvl="0" marL="0" marR="0" rtl="0" algn="l">
              <a:lnSpc>
                <a:spcPct val="150017"/>
              </a:lnSpc>
              <a:spcBef>
                <a:spcPts val="0"/>
              </a:spcBef>
              <a:spcAft>
                <a:spcPts val="0"/>
              </a:spcAft>
              <a:buNone/>
            </a:pPr>
            <a:r>
              <a:t/>
            </a:r>
            <a:endParaRPr sz="900">
              <a:solidFill>
                <a:srgbClr val="F4F4F4"/>
              </a:solidFill>
              <a:latin typeface="Montserrat SemiBold"/>
              <a:ea typeface="Montserrat SemiBold"/>
              <a:cs typeface="Montserrat SemiBold"/>
              <a:sym typeface="Montserrat SemiBold"/>
            </a:endParaRPr>
          </a:p>
          <a:p>
            <a:pPr indent="-317500" lvl="0" marL="457200" marR="0" rtl="0" algn="l">
              <a:lnSpc>
                <a:spcPct val="150017"/>
              </a:lnSpc>
              <a:spcBef>
                <a:spcPts val="0"/>
              </a:spcBef>
              <a:spcAft>
                <a:spcPts val="0"/>
              </a:spcAft>
              <a:buClr>
                <a:srgbClr val="F4F4F4"/>
              </a:buClr>
              <a:buSzPts val="1400"/>
              <a:buFont typeface="Montserrat SemiBold"/>
              <a:buChar char="-"/>
            </a:pPr>
            <a:r>
              <a:rPr lang="en">
                <a:solidFill>
                  <a:srgbClr val="F4F4F4"/>
                </a:solidFill>
                <a:latin typeface="Montserrat SemiBold"/>
                <a:ea typeface="Montserrat SemiBold"/>
                <a:cs typeface="Montserrat SemiBold"/>
                <a:sym typeface="Montserrat SemiBold"/>
              </a:rPr>
              <a:t>38% of U.S. Adults said they followed the news </a:t>
            </a:r>
            <a:r>
              <a:rPr b="1" lang="en">
                <a:solidFill>
                  <a:srgbClr val="F4F4F4"/>
                </a:solidFill>
                <a:latin typeface="Montserrat"/>
                <a:ea typeface="Montserrat"/>
                <a:cs typeface="Montserrat"/>
                <a:sym typeface="Montserrat"/>
              </a:rPr>
              <a:t>all or most</a:t>
            </a:r>
            <a:r>
              <a:rPr lang="en">
                <a:solidFill>
                  <a:srgbClr val="F4F4F4"/>
                </a:solidFill>
                <a:latin typeface="Montserrat SemiBold"/>
                <a:ea typeface="Montserrat SemiBold"/>
                <a:cs typeface="Montserrat SemiBold"/>
                <a:sym typeface="Montserrat SemiBold"/>
              </a:rPr>
              <a:t> of the time. 19% follow it now and then. 5% hardly ever (Pew 2022)</a:t>
            </a:r>
            <a:endParaRPr>
              <a:solidFill>
                <a:srgbClr val="F4F4F4"/>
              </a:solidFill>
              <a:latin typeface="Montserrat SemiBold"/>
              <a:ea typeface="Montserrat SemiBold"/>
              <a:cs typeface="Montserrat SemiBold"/>
              <a:sym typeface="Montserrat SemiBold"/>
            </a:endParaRPr>
          </a:p>
        </p:txBody>
      </p:sp>
      <p:sp>
        <p:nvSpPr>
          <p:cNvPr id="177" name="Google Shape;177;p29"/>
          <p:cNvSpPr txBox="1"/>
          <p:nvPr/>
        </p:nvSpPr>
        <p:spPr>
          <a:xfrm>
            <a:off x="269593" y="4712854"/>
            <a:ext cx="69768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000" u="none" cap="none" strike="noStrike">
                <a:solidFill>
                  <a:srgbClr val="FD9D24"/>
                </a:solidFill>
                <a:latin typeface="Montserrat"/>
                <a:ea typeface="Montserrat"/>
                <a:cs typeface="Montserrat"/>
                <a:sym typeface="Montserrat"/>
              </a:rPr>
              <a:t>Bias Beacon</a:t>
            </a:r>
            <a:endParaRPr sz="700"/>
          </a:p>
        </p:txBody>
      </p:sp>
      <p:sp>
        <p:nvSpPr>
          <p:cNvPr id="178" name="Google Shape;178;p29"/>
          <p:cNvSpPr txBox="1"/>
          <p:nvPr/>
        </p:nvSpPr>
        <p:spPr>
          <a:xfrm>
            <a:off x="269600" y="1795850"/>
            <a:ext cx="5571900" cy="2986500"/>
          </a:xfrm>
          <a:prstGeom prst="rect">
            <a:avLst/>
          </a:prstGeom>
          <a:noFill/>
          <a:ln>
            <a:noFill/>
          </a:ln>
        </p:spPr>
        <p:txBody>
          <a:bodyPr anchorCtr="0" anchor="t" bIns="91425" lIns="91425" spcFirstLastPara="1" rIns="91425" wrap="square" tIns="91425">
            <a:spAutoFit/>
          </a:bodyPr>
          <a:lstStyle/>
          <a:p>
            <a:pPr indent="0" lvl="0" marL="0" rtl="0" algn="l">
              <a:lnSpc>
                <a:spcPct val="150017"/>
              </a:lnSpc>
              <a:spcBef>
                <a:spcPts val="0"/>
              </a:spcBef>
              <a:spcAft>
                <a:spcPts val="0"/>
              </a:spcAft>
              <a:buNone/>
            </a:pPr>
            <a:r>
              <a:t/>
            </a:r>
            <a:endParaRPr>
              <a:solidFill>
                <a:srgbClr val="F4F4F4"/>
              </a:solidFill>
              <a:latin typeface="Montserrat SemiBold"/>
              <a:ea typeface="Montserrat SemiBold"/>
              <a:cs typeface="Montserrat SemiBold"/>
              <a:sym typeface="Montserrat SemiBold"/>
            </a:endParaRPr>
          </a:p>
          <a:p>
            <a:pPr indent="0" lvl="0" marL="0" rtl="0" algn="l">
              <a:lnSpc>
                <a:spcPct val="150017"/>
              </a:lnSpc>
              <a:spcBef>
                <a:spcPts val="0"/>
              </a:spcBef>
              <a:spcAft>
                <a:spcPts val="0"/>
              </a:spcAft>
              <a:buNone/>
            </a:pPr>
            <a:r>
              <a:rPr lang="en">
                <a:solidFill>
                  <a:srgbClr val="F4F4F4"/>
                </a:solidFill>
                <a:latin typeface="Montserrat SemiBold"/>
                <a:ea typeface="Montserrat SemiBold"/>
                <a:cs typeface="Montserrat SemiBold"/>
                <a:sym typeface="Montserrat SemiBold"/>
              </a:rPr>
              <a:t>How many of you have read something that you consider ‘biased’?</a:t>
            </a:r>
            <a:endParaRPr>
              <a:solidFill>
                <a:srgbClr val="F4F4F4"/>
              </a:solidFill>
              <a:latin typeface="Montserrat SemiBold"/>
              <a:ea typeface="Montserrat SemiBold"/>
              <a:cs typeface="Montserrat SemiBold"/>
              <a:sym typeface="Montserrat SemiBold"/>
            </a:endParaRPr>
          </a:p>
          <a:p>
            <a:pPr indent="-317500" lvl="0" marL="457200" rtl="0" algn="l">
              <a:lnSpc>
                <a:spcPct val="150017"/>
              </a:lnSpc>
              <a:spcBef>
                <a:spcPts val="0"/>
              </a:spcBef>
              <a:spcAft>
                <a:spcPts val="0"/>
              </a:spcAft>
              <a:buClr>
                <a:srgbClr val="F4F4F4"/>
              </a:buClr>
              <a:buSzPts val="1400"/>
              <a:buFont typeface="Montserrat SemiBold"/>
              <a:buChar char="-"/>
            </a:pPr>
            <a:r>
              <a:rPr b="1" lang="en">
                <a:solidFill>
                  <a:srgbClr val="FD9D24"/>
                </a:solidFill>
                <a:latin typeface="Montserrat"/>
                <a:ea typeface="Montserrat"/>
                <a:cs typeface="Montserrat"/>
                <a:sym typeface="Montserrat"/>
              </a:rPr>
              <a:t>What is Happening: </a:t>
            </a:r>
            <a:endParaRPr b="1">
              <a:solidFill>
                <a:srgbClr val="FD9D24"/>
              </a:solidFill>
              <a:latin typeface="Montserrat"/>
              <a:ea typeface="Montserrat"/>
              <a:cs typeface="Montserrat"/>
              <a:sym typeface="Montserrat"/>
            </a:endParaRPr>
          </a:p>
          <a:p>
            <a:pPr indent="-317500" lvl="1" marL="914400" rtl="0" algn="l">
              <a:lnSpc>
                <a:spcPct val="150017"/>
              </a:lnSpc>
              <a:spcBef>
                <a:spcPts val="0"/>
              </a:spcBef>
              <a:spcAft>
                <a:spcPts val="0"/>
              </a:spcAft>
              <a:buClr>
                <a:srgbClr val="F4F4F4"/>
              </a:buClr>
              <a:buSzPts val="1400"/>
              <a:buFont typeface="Montserrat SemiBold"/>
              <a:buChar char="-"/>
            </a:pPr>
            <a:r>
              <a:rPr lang="en">
                <a:solidFill>
                  <a:srgbClr val="F4F4F4"/>
                </a:solidFill>
                <a:latin typeface="Montserrat SemiBold"/>
                <a:ea typeface="Montserrat SemiBold"/>
                <a:cs typeface="Montserrat SemiBold"/>
                <a:sym typeface="Montserrat SemiBold"/>
              </a:rPr>
              <a:t>Nearly Half (46%) of all Americans think the media is very biased. (Pew/Knight)</a:t>
            </a:r>
            <a:endParaRPr>
              <a:solidFill>
                <a:srgbClr val="F4F4F4"/>
              </a:solidFill>
              <a:latin typeface="Montserrat SemiBold"/>
              <a:ea typeface="Montserrat SemiBold"/>
              <a:cs typeface="Montserrat SemiBold"/>
              <a:sym typeface="Montserrat SemiBold"/>
            </a:endParaRPr>
          </a:p>
          <a:p>
            <a:pPr indent="-317500" lvl="1" marL="914400" rtl="0" algn="l">
              <a:lnSpc>
                <a:spcPct val="150017"/>
              </a:lnSpc>
              <a:spcBef>
                <a:spcPts val="0"/>
              </a:spcBef>
              <a:spcAft>
                <a:spcPts val="0"/>
              </a:spcAft>
              <a:buClr>
                <a:srgbClr val="F4F4F4"/>
              </a:buClr>
              <a:buSzPts val="1400"/>
              <a:buFont typeface="Montserrat SemiBold"/>
              <a:buChar char="-"/>
            </a:pPr>
            <a:r>
              <a:rPr lang="en">
                <a:solidFill>
                  <a:srgbClr val="F4F4F4"/>
                </a:solidFill>
                <a:latin typeface="Montserrat SemiBold"/>
                <a:ea typeface="Montserrat SemiBold"/>
                <a:cs typeface="Montserrat SemiBold"/>
                <a:sym typeface="Montserrat SemiBold"/>
              </a:rPr>
              <a:t>This directly leads to a loss of engagement and trust</a:t>
            </a:r>
            <a:endParaRPr>
              <a:solidFill>
                <a:srgbClr val="F4F4F4"/>
              </a:solidFill>
              <a:latin typeface="Montserrat SemiBold"/>
              <a:ea typeface="Montserrat SemiBold"/>
              <a:cs typeface="Montserrat SemiBold"/>
              <a:sym typeface="Montserrat SemiBold"/>
            </a:endParaRPr>
          </a:p>
          <a:p>
            <a:pPr indent="0" lvl="0" marL="0" rtl="0" algn="l">
              <a:lnSpc>
                <a:spcPct val="150017"/>
              </a:lnSpc>
              <a:spcBef>
                <a:spcPts val="0"/>
              </a:spcBef>
              <a:spcAft>
                <a:spcPts val="0"/>
              </a:spcAft>
              <a:buNone/>
            </a:pPr>
            <a:r>
              <a:t/>
            </a:r>
            <a:endParaRPr>
              <a:solidFill>
                <a:srgbClr val="F4F4F4"/>
              </a:solidFill>
              <a:latin typeface="Montserrat SemiBold"/>
              <a:ea typeface="Montserrat SemiBold"/>
              <a:cs typeface="Montserrat SemiBold"/>
              <a:sym typeface="Montserrat SemiBold"/>
            </a:endParaRPr>
          </a:p>
        </p:txBody>
      </p:sp>
      <p:pic>
        <p:nvPicPr>
          <p:cNvPr id="179" name="Google Shape;179;p29"/>
          <p:cNvPicPr preferRelativeResize="0"/>
          <p:nvPr/>
        </p:nvPicPr>
        <p:blipFill>
          <a:blip r:embed="rId3">
            <a:alphaModFix/>
          </a:blip>
          <a:stretch>
            <a:fillRect/>
          </a:stretch>
        </p:blipFill>
        <p:spPr>
          <a:xfrm>
            <a:off x="5965127" y="1694400"/>
            <a:ext cx="3003974" cy="2732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A25"/>
        </a:solidFill>
      </p:bgPr>
    </p:bg>
    <p:spTree>
      <p:nvGrpSpPr>
        <p:cNvPr id="183" name="Shape 183"/>
        <p:cNvGrpSpPr/>
        <p:nvPr/>
      </p:nvGrpSpPr>
      <p:grpSpPr>
        <a:xfrm>
          <a:off x="0" y="0"/>
          <a:ext cx="0" cy="0"/>
          <a:chOff x="0" y="0"/>
          <a:chExt cx="0" cy="0"/>
        </a:xfrm>
      </p:grpSpPr>
      <p:sp>
        <p:nvSpPr>
          <p:cNvPr id="184" name="Google Shape;184;p30"/>
          <p:cNvSpPr txBox="1"/>
          <p:nvPr/>
        </p:nvSpPr>
        <p:spPr>
          <a:xfrm>
            <a:off x="335450" y="858225"/>
            <a:ext cx="8288700" cy="53880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b="1" lang="en">
                <a:solidFill>
                  <a:srgbClr val="FD9D24"/>
                </a:solidFill>
                <a:latin typeface="Montserrat"/>
                <a:ea typeface="Montserrat"/>
                <a:cs typeface="Montserrat"/>
                <a:sym typeface="Montserrat"/>
              </a:rPr>
              <a:t>The Problem</a:t>
            </a:r>
            <a:r>
              <a:rPr lang="en">
                <a:solidFill>
                  <a:srgbClr val="FD9D24"/>
                </a:solidFill>
                <a:latin typeface="Montserrat SemiBold"/>
                <a:ea typeface="Montserrat SemiBold"/>
                <a:cs typeface="Montserrat SemiBold"/>
                <a:sym typeface="Montserrat SemiBold"/>
              </a:rPr>
              <a:t>: </a:t>
            </a:r>
            <a:r>
              <a:rPr lang="en">
                <a:solidFill>
                  <a:srgbClr val="F4F4F4"/>
                </a:solidFill>
                <a:latin typeface="Montserrat SemiBold"/>
                <a:ea typeface="Montserrat SemiBold"/>
                <a:cs typeface="Montserrat SemiBold"/>
                <a:sym typeface="Montserrat SemiBold"/>
              </a:rPr>
              <a:t>Media bias has become a crisis, causing people to lose trust in media.</a:t>
            </a:r>
            <a:endParaRPr>
              <a:solidFill>
                <a:srgbClr val="F4F4F4"/>
              </a:solidFill>
              <a:latin typeface="Montserrat SemiBold"/>
              <a:ea typeface="Montserrat SemiBold"/>
              <a:cs typeface="Montserrat SemiBold"/>
              <a:sym typeface="Montserrat SemiBold"/>
            </a:endParaRPr>
          </a:p>
          <a:p>
            <a:pPr indent="0" lvl="0" marL="0" marR="0" rtl="0" algn="l">
              <a:lnSpc>
                <a:spcPct val="150017"/>
              </a:lnSpc>
              <a:spcBef>
                <a:spcPts val="0"/>
              </a:spcBef>
              <a:spcAft>
                <a:spcPts val="0"/>
              </a:spcAft>
              <a:buNone/>
            </a:pPr>
            <a:r>
              <a:rPr lang="en">
                <a:solidFill>
                  <a:srgbClr val="F4F4F4"/>
                </a:solidFill>
                <a:latin typeface="Montserrat SemiBold"/>
                <a:ea typeface="Montserrat SemiBold"/>
                <a:cs typeface="Montserrat SemiBold"/>
                <a:sym typeface="Montserrat SemiBold"/>
              </a:rPr>
              <a:t>Gallup: Plurality </a:t>
            </a:r>
            <a:r>
              <a:rPr lang="en">
                <a:solidFill>
                  <a:srgbClr val="F4F4F4"/>
                </a:solidFill>
                <a:latin typeface="Montserrat SemiBold"/>
                <a:ea typeface="Montserrat SemiBold"/>
                <a:cs typeface="Montserrat SemiBold"/>
                <a:sym typeface="Montserrat SemiBold"/>
              </a:rPr>
              <a:t>(38%) </a:t>
            </a:r>
            <a:r>
              <a:rPr lang="en">
                <a:solidFill>
                  <a:srgbClr val="F4F4F4"/>
                </a:solidFill>
                <a:latin typeface="Montserrat SemiBold"/>
                <a:ea typeface="Montserrat SemiBold"/>
                <a:cs typeface="Montserrat SemiBold"/>
                <a:sym typeface="Montserrat SemiBold"/>
              </a:rPr>
              <a:t>of U.S. Adults do not trust the media, and steadily declining…</a:t>
            </a:r>
            <a:endParaRPr>
              <a:solidFill>
                <a:srgbClr val="F4F4F4"/>
              </a:solidFill>
              <a:latin typeface="Montserrat SemiBold"/>
              <a:ea typeface="Montserrat SemiBold"/>
              <a:cs typeface="Montserrat SemiBold"/>
              <a:sym typeface="Montserrat SemiBold"/>
            </a:endParaRPr>
          </a:p>
        </p:txBody>
      </p:sp>
      <p:cxnSp>
        <p:nvCxnSpPr>
          <p:cNvPr id="185" name="Google Shape;185;p30"/>
          <p:cNvCxnSpPr/>
          <p:nvPr/>
        </p:nvCxnSpPr>
        <p:spPr>
          <a:xfrm>
            <a:off x="0" y="659108"/>
            <a:ext cx="9144000" cy="0"/>
          </a:xfrm>
          <a:prstGeom prst="straightConnector1">
            <a:avLst/>
          </a:prstGeom>
          <a:noFill/>
          <a:ln cap="rnd" cmpd="sng" w="9525">
            <a:solidFill>
              <a:srgbClr val="F4F4F4"/>
            </a:solidFill>
            <a:prstDash val="solid"/>
            <a:round/>
            <a:headEnd len="sm" w="sm" type="none"/>
            <a:tailEnd len="sm" w="sm" type="none"/>
          </a:ln>
        </p:spPr>
      </p:cxnSp>
      <p:sp>
        <p:nvSpPr>
          <p:cNvPr id="186" name="Google Shape;186;p30"/>
          <p:cNvSpPr txBox="1"/>
          <p:nvPr/>
        </p:nvSpPr>
        <p:spPr>
          <a:xfrm>
            <a:off x="269600" y="214119"/>
            <a:ext cx="4852500" cy="33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2200">
                <a:solidFill>
                  <a:srgbClr val="FD6925"/>
                </a:solidFill>
                <a:latin typeface="Montserrat"/>
                <a:ea typeface="Montserrat"/>
                <a:cs typeface="Montserrat"/>
                <a:sym typeface="Montserrat"/>
              </a:rPr>
              <a:t>Problem Definition &amp; Impact</a:t>
            </a:r>
            <a:endParaRPr sz="700"/>
          </a:p>
        </p:txBody>
      </p:sp>
      <p:sp>
        <p:nvSpPr>
          <p:cNvPr id="187" name="Google Shape;187;p30"/>
          <p:cNvSpPr txBox="1"/>
          <p:nvPr/>
        </p:nvSpPr>
        <p:spPr>
          <a:xfrm>
            <a:off x="269600" y="1550038"/>
            <a:ext cx="4572000" cy="3075000"/>
          </a:xfrm>
          <a:prstGeom prst="rect">
            <a:avLst/>
          </a:prstGeom>
          <a:noFill/>
          <a:ln>
            <a:noFill/>
          </a:ln>
        </p:spPr>
        <p:txBody>
          <a:bodyPr anchorCtr="0" anchor="t" bIns="91425" lIns="91425" spcFirstLastPara="1" rIns="91425" wrap="square" tIns="91425">
            <a:noAutofit/>
          </a:bodyPr>
          <a:lstStyle/>
          <a:p>
            <a:pPr indent="0" lvl="0" marL="0" rtl="0" algn="l">
              <a:lnSpc>
                <a:spcPct val="150017"/>
              </a:lnSpc>
              <a:spcBef>
                <a:spcPts val="0"/>
              </a:spcBef>
              <a:spcAft>
                <a:spcPts val="0"/>
              </a:spcAft>
              <a:buNone/>
            </a:pPr>
            <a:r>
              <a:rPr b="1" lang="en">
                <a:solidFill>
                  <a:srgbClr val="FD9D24"/>
                </a:solidFill>
                <a:latin typeface="Montserrat"/>
                <a:ea typeface="Montserrat"/>
                <a:cs typeface="Montserrat"/>
                <a:sym typeface="Montserrat"/>
              </a:rPr>
              <a:t>What is the Impact? </a:t>
            </a:r>
            <a:endParaRPr>
              <a:solidFill>
                <a:srgbClr val="F4F4F4"/>
              </a:solidFill>
              <a:latin typeface="Montserrat SemiBold"/>
              <a:ea typeface="Montserrat SemiBold"/>
              <a:cs typeface="Montserrat SemiBold"/>
              <a:sym typeface="Montserrat SemiBold"/>
            </a:endParaRPr>
          </a:p>
          <a:p>
            <a:pPr indent="-317500" lvl="0" marL="457200" rtl="0" algn="l">
              <a:lnSpc>
                <a:spcPct val="150017"/>
              </a:lnSpc>
              <a:spcBef>
                <a:spcPts val="0"/>
              </a:spcBef>
              <a:spcAft>
                <a:spcPts val="0"/>
              </a:spcAft>
              <a:buClr>
                <a:srgbClr val="F4F4F4"/>
              </a:buClr>
              <a:buSzPts val="1400"/>
              <a:buFont typeface="Montserrat SemiBold"/>
              <a:buChar char="●"/>
            </a:pPr>
            <a:r>
              <a:rPr lang="en">
                <a:solidFill>
                  <a:srgbClr val="F4F4F4"/>
                </a:solidFill>
                <a:latin typeface="Montserrat SemiBold"/>
                <a:ea typeface="Montserrat SemiBold"/>
                <a:cs typeface="Montserrat SemiBold"/>
                <a:sym typeface="Montserrat SemiBold"/>
              </a:rPr>
              <a:t>Loss of trust in democratic institutions:</a:t>
            </a:r>
            <a:endParaRPr>
              <a:solidFill>
                <a:srgbClr val="F4F4F4"/>
              </a:solidFill>
              <a:latin typeface="Montserrat SemiBold"/>
              <a:ea typeface="Montserrat SemiBold"/>
              <a:cs typeface="Montserrat SemiBold"/>
              <a:sym typeface="Montserrat SemiBold"/>
            </a:endParaRPr>
          </a:p>
          <a:p>
            <a:pPr indent="-317500" lvl="1" marL="914400" rtl="0" algn="l">
              <a:lnSpc>
                <a:spcPct val="150017"/>
              </a:lnSpc>
              <a:spcBef>
                <a:spcPts val="0"/>
              </a:spcBef>
              <a:spcAft>
                <a:spcPts val="0"/>
              </a:spcAft>
              <a:buClr>
                <a:srgbClr val="F4F4F4"/>
              </a:buClr>
              <a:buSzPts val="1400"/>
              <a:buFont typeface="Montserrat SemiBold"/>
              <a:buChar char="○"/>
            </a:pPr>
            <a:r>
              <a:rPr lang="en">
                <a:solidFill>
                  <a:srgbClr val="F4F4F4"/>
                </a:solidFill>
                <a:latin typeface="Montserrat SemiBold"/>
                <a:ea typeface="Montserrat SemiBold"/>
                <a:cs typeface="Montserrat SemiBold"/>
                <a:sym typeface="Montserrat SemiBold"/>
              </a:rPr>
              <a:t>Political Polarization (Roscini 2022)</a:t>
            </a:r>
            <a:endParaRPr>
              <a:solidFill>
                <a:srgbClr val="F4F4F4"/>
              </a:solidFill>
              <a:latin typeface="Montserrat SemiBold"/>
              <a:ea typeface="Montserrat SemiBold"/>
              <a:cs typeface="Montserrat SemiBold"/>
              <a:sym typeface="Montserrat SemiBold"/>
            </a:endParaRPr>
          </a:p>
          <a:p>
            <a:pPr indent="-317500" lvl="1" marL="914400" rtl="0" algn="l">
              <a:lnSpc>
                <a:spcPct val="150017"/>
              </a:lnSpc>
              <a:spcBef>
                <a:spcPts val="0"/>
              </a:spcBef>
              <a:spcAft>
                <a:spcPts val="0"/>
              </a:spcAft>
              <a:buClr>
                <a:srgbClr val="F4F4F4"/>
              </a:buClr>
              <a:buSzPts val="1400"/>
              <a:buFont typeface="Montserrat SemiBold"/>
              <a:buChar char="○"/>
            </a:pPr>
            <a:r>
              <a:rPr lang="en">
                <a:solidFill>
                  <a:srgbClr val="F4F4F4"/>
                </a:solidFill>
                <a:latin typeface="Montserrat SemiBold"/>
                <a:ea typeface="Montserrat SemiBold"/>
                <a:cs typeface="Montserrat SemiBold"/>
                <a:sym typeface="Montserrat SemiBold"/>
              </a:rPr>
              <a:t>AI-driven misinformation ‘biggest short-term threat to global economy’ (</a:t>
            </a:r>
            <a:r>
              <a:rPr lang="en" u="sng">
                <a:solidFill>
                  <a:schemeClr val="lt1"/>
                </a:solidFill>
                <a:latin typeface="Montserrat SemiBold"/>
                <a:ea typeface="Montserrat SemiBold"/>
                <a:cs typeface="Montserrat SemiBold"/>
                <a:sym typeface="Montserrat SemiBold"/>
                <a:hlinkClick r:id="rId3">
                  <a:extLst>
                    <a:ext uri="{A12FA001-AC4F-418D-AE19-62706E023703}">
                      <ahyp:hlinkClr val="tx"/>
                    </a:ext>
                  </a:extLst>
                </a:hlinkClick>
              </a:rPr>
              <a:t>WEF</a:t>
            </a:r>
            <a:r>
              <a:rPr lang="en">
                <a:solidFill>
                  <a:srgbClr val="F4F4F4"/>
                </a:solidFill>
                <a:latin typeface="Montserrat SemiBold"/>
                <a:ea typeface="Montserrat SemiBold"/>
                <a:cs typeface="Montserrat SemiBold"/>
                <a:sym typeface="Montserrat SemiBold"/>
              </a:rPr>
              <a:t>)</a:t>
            </a:r>
            <a:endParaRPr>
              <a:solidFill>
                <a:srgbClr val="F4F4F4"/>
              </a:solidFill>
              <a:latin typeface="Montserrat SemiBold"/>
              <a:ea typeface="Montserrat SemiBold"/>
              <a:cs typeface="Montserrat SemiBold"/>
              <a:sym typeface="Montserrat SemiBold"/>
            </a:endParaRPr>
          </a:p>
          <a:p>
            <a:pPr indent="-317500" lvl="0" marL="457200" rtl="0" algn="l">
              <a:lnSpc>
                <a:spcPct val="150017"/>
              </a:lnSpc>
              <a:spcBef>
                <a:spcPts val="0"/>
              </a:spcBef>
              <a:spcAft>
                <a:spcPts val="0"/>
              </a:spcAft>
              <a:buClr>
                <a:srgbClr val="F4F4F4"/>
              </a:buClr>
              <a:buSzPts val="1400"/>
              <a:buFont typeface="Montserrat SemiBold"/>
              <a:buChar char="●"/>
            </a:pPr>
            <a:r>
              <a:rPr lang="en">
                <a:solidFill>
                  <a:srgbClr val="F4F4F4"/>
                </a:solidFill>
                <a:latin typeface="Montserrat SemiBold"/>
                <a:ea typeface="Montserrat SemiBold"/>
                <a:cs typeface="Montserrat SemiBold"/>
                <a:sym typeface="Montserrat SemiBold"/>
              </a:rPr>
              <a:t>Inefficient allocation of resources:</a:t>
            </a:r>
            <a:endParaRPr>
              <a:solidFill>
                <a:srgbClr val="F4F4F4"/>
              </a:solidFill>
              <a:latin typeface="Montserrat SemiBold"/>
              <a:ea typeface="Montserrat SemiBold"/>
              <a:cs typeface="Montserrat SemiBold"/>
              <a:sym typeface="Montserrat SemiBold"/>
            </a:endParaRPr>
          </a:p>
          <a:p>
            <a:pPr indent="-317500" lvl="1" marL="914400" rtl="0" algn="l">
              <a:lnSpc>
                <a:spcPct val="150017"/>
              </a:lnSpc>
              <a:spcBef>
                <a:spcPts val="0"/>
              </a:spcBef>
              <a:spcAft>
                <a:spcPts val="0"/>
              </a:spcAft>
              <a:buClr>
                <a:srgbClr val="F4F4F4"/>
              </a:buClr>
              <a:buSzPts val="1400"/>
              <a:buFont typeface="Montserrat SemiBold"/>
              <a:buChar char="○"/>
            </a:pPr>
            <a:r>
              <a:rPr lang="en">
                <a:solidFill>
                  <a:srgbClr val="F4F4F4"/>
                </a:solidFill>
                <a:latin typeface="Montserrat SemiBold"/>
                <a:ea typeface="Montserrat SemiBold"/>
                <a:cs typeface="Montserrat SemiBold"/>
                <a:sym typeface="Montserrat SemiBold"/>
              </a:rPr>
              <a:t>Large financial impacts, cost of fighting misinformation: </a:t>
            </a:r>
            <a:r>
              <a:rPr lang="en" u="sng">
                <a:solidFill>
                  <a:schemeClr val="lt1"/>
                </a:solidFill>
                <a:latin typeface="Montserrat SemiBold"/>
                <a:ea typeface="Montserrat SemiBold"/>
                <a:cs typeface="Montserrat SemiBold"/>
                <a:sym typeface="Montserrat SemiBold"/>
                <a:hlinkClick r:id="rId4">
                  <a:extLst>
                    <a:ext uri="{A12FA001-AC4F-418D-AE19-62706E023703}">
                      <ahyp:hlinkClr val="tx"/>
                    </a:ext>
                  </a:extLst>
                </a:hlinkClick>
              </a:rPr>
              <a:t>~$78 billion</a:t>
            </a:r>
            <a:r>
              <a:rPr lang="en">
                <a:solidFill>
                  <a:srgbClr val="F4F4F4"/>
                </a:solidFill>
                <a:latin typeface="Montserrat SemiBold"/>
                <a:ea typeface="Montserrat SemiBold"/>
                <a:cs typeface="Montserrat SemiBold"/>
                <a:sym typeface="Montserrat SemiBold"/>
              </a:rPr>
              <a:t> </a:t>
            </a:r>
            <a:endParaRPr b="1">
              <a:solidFill>
                <a:srgbClr val="FD9D24"/>
              </a:solidFill>
              <a:latin typeface="Montserrat"/>
              <a:ea typeface="Montserrat"/>
              <a:cs typeface="Montserrat"/>
              <a:sym typeface="Montserrat"/>
            </a:endParaRPr>
          </a:p>
        </p:txBody>
      </p:sp>
      <p:sp>
        <p:nvSpPr>
          <p:cNvPr id="188" name="Google Shape;188;p30"/>
          <p:cNvSpPr txBox="1"/>
          <p:nvPr/>
        </p:nvSpPr>
        <p:spPr>
          <a:xfrm>
            <a:off x="269593" y="4712854"/>
            <a:ext cx="69768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000" u="none" cap="none" strike="noStrike">
                <a:solidFill>
                  <a:srgbClr val="FD9D24"/>
                </a:solidFill>
                <a:latin typeface="Montserrat"/>
                <a:ea typeface="Montserrat"/>
                <a:cs typeface="Montserrat"/>
                <a:sym typeface="Montserrat"/>
              </a:rPr>
              <a:t>Bias Beacon</a:t>
            </a:r>
            <a:endParaRPr sz="700"/>
          </a:p>
        </p:txBody>
      </p:sp>
      <p:pic>
        <p:nvPicPr>
          <p:cNvPr id="189" name="Google Shape;189;p30"/>
          <p:cNvPicPr preferRelativeResize="0"/>
          <p:nvPr/>
        </p:nvPicPr>
        <p:blipFill rotWithShape="1">
          <a:blip r:embed="rId5">
            <a:alphaModFix/>
          </a:blip>
          <a:srcRect b="0" l="4054" r="5027" t="0"/>
          <a:stretch/>
        </p:blipFill>
        <p:spPr>
          <a:xfrm>
            <a:off x="4724575" y="1501813"/>
            <a:ext cx="4370900" cy="2866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A25"/>
        </a:solidFill>
      </p:bgPr>
    </p:bg>
    <p:spTree>
      <p:nvGrpSpPr>
        <p:cNvPr id="193" name="Shape 193"/>
        <p:cNvGrpSpPr/>
        <p:nvPr/>
      </p:nvGrpSpPr>
      <p:grpSpPr>
        <a:xfrm>
          <a:off x="0" y="0"/>
          <a:ext cx="0" cy="0"/>
          <a:chOff x="0" y="0"/>
          <a:chExt cx="0" cy="0"/>
        </a:xfrm>
      </p:grpSpPr>
      <p:sp>
        <p:nvSpPr>
          <p:cNvPr id="194" name="Google Shape;194;p31"/>
          <p:cNvSpPr txBox="1"/>
          <p:nvPr/>
        </p:nvSpPr>
        <p:spPr>
          <a:xfrm>
            <a:off x="249700" y="1136528"/>
            <a:ext cx="5794200" cy="3684900"/>
          </a:xfrm>
          <a:prstGeom prst="rect">
            <a:avLst/>
          </a:prstGeom>
          <a:noFill/>
          <a:ln>
            <a:noFill/>
          </a:ln>
        </p:spPr>
        <p:txBody>
          <a:bodyPr anchorCtr="0" anchor="t" bIns="91425" lIns="91425" spcFirstLastPara="1" rIns="91425" wrap="square" tIns="91425">
            <a:noAutofit/>
          </a:bodyPr>
          <a:lstStyle/>
          <a:p>
            <a:pPr indent="0" lvl="0" marL="0" rtl="0" algn="l">
              <a:lnSpc>
                <a:spcPct val="150017"/>
              </a:lnSpc>
              <a:spcBef>
                <a:spcPts val="0"/>
              </a:spcBef>
              <a:spcAft>
                <a:spcPts val="0"/>
              </a:spcAft>
              <a:buNone/>
            </a:pPr>
            <a:r>
              <a:rPr b="1" lang="en" sz="1300">
                <a:solidFill>
                  <a:srgbClr val="FD9D24"/>
                </a:solidFill>
                <a:latin typeface="Montserrat"/>
                <a:ea typeface="Montserrat"/>
                <a:cs typeface="Montserrat"/>
                <a:sym typeface="Montserrat"/>
              </a:rPr>
              <a:t>In academia:</a:t>
            </a:r>
            <a:endParaRPr sz="1300">
              <a:solidFill>
                <a:srgbClr val="F4F4F4"/>
              </a:solidFill>
              <a:latin typeface="Montserrat SemiBold"/>
              <a:ea typeface="Montserrat SemiBold"/>
              <a:cs typeface="Montserrat SemiBold"/>
              <a:sym typeface="Montserrat SemiBold"/>
            </a:endParaRPr>
          </a:p>
          <a:p>
            <a:pPr indent="-311150" lvl="0" marL="457200" rtl="0" algn="l">
              <a:lnSpc>
                <a:spcPct val="150017"/>
              </a:lnSpc>
              <a:spcBef>
                <a:spcPts val="0"/>
              </a:spcBef>
              <a:spcAft>
                <a:spcPts val="0"/>
              </a:spcAft>
              <a:buClr>
                <a:srgbClr val="F4F4F4"/>
              </a:buClr>
              <a:buSzPts val="1300"/>
              <a:buFont typeface="Montserrat SemiBold"/>
              <a:buChar char="●"/>
            </a:pPr>
            <a:r>
              <a:rPr lang="en" sz="1300">
                <a:solidFill>
                  <a:srgbClr val="F4F4F4"/>
                </a:solidFill>
                <a:latin typeface="Montserrat SemiBold"/>
                <a:ea typeface="Montserrat SemiBold"/>
                <a:cs typeface="Montserrat SemiBold"/>
                <a:sym typeface="Montserrat SemiBold"/>
              </a:rPr>
              <a:t>Several studies documenting and measuring bias</a:t>
            </a:r>
            <a:endParaRPr sz="1300">
              <a:solidFill>
                <a:srgbClr val="F4F4F4"/>
              </a:solidFill>
              <a:latin typeface="Montserrat SemiBold"/>
              <a:ea typeface="Montserrat SemiBold"/>
              <a:cs typeface="Montserrat SemiBold"/>
              <a:sym typeface="Montserrat SemiBold"/>
            </a:endParaRPr>
          </a:p>
          <a:p>
            <a:pPr indent="-311150" lvl="1" marL="914400" rtl="0" algn="l">
              <a:lnSpc>
                <a:spcPct val="150017"/>
              </a:lnSpc>
              <a:spcBef>
                <a:spcPts val="0"/>
              </a:spcBef>
              <a:spcAft>
                <a:spcPts val="0"/>
              </a:spcAft>
              <a:buClr>
                <a:srgbClr val="F4F4F4"/>
              </a:buClr>
              <a:buSzPts val="1300"/>
              <a:buFont typeface="Montserrat SemiBold"/>
              <a:buChar char="○"/>
            </a:pPr>
            <a:r>
              <a:rPr lang="en" sz="1300">
                <a:solidFill>
                  <a:srgbClr val="F4F4F4"/>
                </a:solidFill>
                <a:latin typeface="Montserrat SemiBold"/>
                <a:ea typeface="Montserrat SemiBold"/>
                <a:cs typeface="Montserrat SemiBold"/>
                <a:sym typeface="Montserrat SemiBold"/>
              </a:rPr>
              <a:t>Machine-learning media bias (</a:t>
            </a:r>
            <a:r>
              <a:rPr lang="en" sz="1300" u="sng">
                <a:solidFill>
                  <a:schemeClr val="hlink"/>
                </a:solidFill>
                <a:latin typeface="Montserrat SemiBold"/>
                <a:ea typeface="Montserrat SemiBold"/>
                <a:cs typeface="Montserrat SemiBold"/>
                <a:sym typeface="Montserrat SemiBold"/>
                <a:hlinkClick r:id="rId3"/>
              </a:rPr>
              <a:t>MIT</a:t>
            </a:r>
            <a:r>
              <a:rPr lang="en" sz="1300">
                <a:solidFill>
                  <a:srgbClr val="F4F4F4"/>
                </a:solidFill>
                <a:latin typeface="Montserrat SemiBold"/>
                <a:ea typeface="Montserrat SemiBold"/>
                <a:cs typeface="Montserrat SemiBold"/>
                <a:sym typeface="Montserrat SemiBold"/>
              </a:rPr>
              <a:t>)</a:t>
            </a:r>
            <a:endParaRPr sz="1300">
              <a:solidFill>
                <a:srgbClr val="F4F4F4"/>
              </a:solidFill>
              <a:latin typeface="Montserrat SemiBold"/>
              <a:ea typeface="Montserrat SemiBold"/>
              <a:cs typeface="Montserrat SemiBold"/>
              <a:sym typeface="Montserrat SemiBold"/>
            </a:endParaRPr>
          </a:p>
          <a:p>
            <a:pPr indent="0" lvl="0" marL="0" rtl="0" algn="l">
              <a:lnSpc>
                <a:spcPct val="150017"/>
              </a:lnSpc>
              <a:spcBef>
                <a:spcPts val="0"/>
              </a:spcBef>
              <a:spcAft>
                <a:spcPts val="0"/>
              </a:spcAft>
              <a:buNone/>
            </a:pPr>
            <a:r>
              <a:rPr b="1" lang="en" sz="1300">
                <a:solidFill>
                  <a:srgbClr val="FD9D24"/>
                </a:solidFill>
                <a:latin typeface="Montserrat"/>
                <a:ea typeface="Montserrat"/>
                <a:cs typeface="Montserrat"/>
                <a:sym typeface="Montserrat"/>
              </a:rPr>
              <a:t>In industry: </a:t>
            </a:r>
            <a:endParaRPr sz="1300">
              <a:solidFill>
                <a:srgbClr val="F4F4F4"/>
              </a:solidFill>
              <a:latin typeface="Montserrat SemiBold"/>
              <a:ea typeface="Montserrat SemiBold"/>
              <a:cs typeface="Montserrat SemiBold"/>
              <a:sym typeface="Montserrat SemiBold"/>
            </a:endParaRPr>
          </a:p>
          <a:p>
            <a:pPr indent="-311150" lvl="0" marL="457200" rtl="0" algn="l">
              <a:lnSpc>
                <a:spcPct val="150017"/>
              </a:lnSpc>
              <a:spcBef>
                <a:spcPts val="0"/>
              </a:spcBef>
              <a:spcAft>
                <a:spcPts val="0"/>
              </a:spcAft>
              <a:buClr>
                <a:srgbClr val="F4F4F4"/>
              </a:buClr>
              <a:buSzPts val="1300"/>
              <a:buFont typeface="Montserrat SemiBold"/>
              <a:buChar char="●"/>
            </a:pPr>
            <a:r>
              <a:rPr lang="en" sz="1300">
                <a:solidFill>
                  <a:srgbClr val="F4F4F4"/>
                </a:solidFill>
                <a:latin typeface="Montserrat SemiBold"/>
                <a:ea typeface="Montserrat SemiBold"/>
                <a:cs typeface="Montserrat SemiBold"/>
                <a:sym typeface="Montserrat SemiBold"/>
              </a:rPr>
              <a:t>Websites that measure bias and fact checks.</a:t>
            </a:r>
            <a:endParaRPr sz="1300">
              <a:solidFill>
                <a:srgbClr val="F4F4F4"/>
              </a:solidFill>
              <a:latin typeface="Montserrat SemiBold"/>
              <a:ea typeface="Montserrat SemiBold"/>
              <a:cs typeface="Montserrat SemiBold"/>
              <a:sym typeface="Montserrat SemiBold"/>
            </a:endParaRPr>
          </a:p>
          <a:p>
            <a:pPr indent="-311150" lvl="1" marL="914400" rtl="0" algn="l">
              <a:lnSpc>
                <a:spcPct val="150017"/>
              </a:lnSpc>
              <a:spcBef>
                <a:spcPts val="0"/>
              </a:spcBef>
              <a:spcAft>
                <a:spcPts val="0"/>
              </a:spcAft>
              <a:buClr>
                <a:srgbClr val="F4F4F4"/>
              </a:buClr>
              <a:buSzPts val="1300"/>
              <a:buFont typeface="Montserrat SemiBold"/>
              <a:buChar char="○"/>
            </a:pPr>
            <a:r>
              <a:rPr lang="en" sz="1300">
                <a:solidFill>
                  <a:srgbClr val="F4F4F4"/>
                </a:solidFill>
                <a:latin typeface="Montserrat SemiBold"/>
                <a:ea typeface="Montserrat SemiBold"/>
                <a:cs typeface="Montserrat SemiBold"/>
                <a:sym typeface="Montserrat SemiBold"/>
              </a:rPr>
              <a:t>AllSides, PolitiFact, Snopes, Ad Fontes, etc.</a:t>
            </a:r>
            <a:endParaRPr sz="1300">
              <a:solidFill>
                <a:srgbClr val="F4F4F4"/>
              </a:solidFill>
              <a:latin typeface="Montserrat SemiBold"/>
              <a:ea typeface="Montserrat SemiBold"/>
              <a:cs typeface="Montserrat SemiBold"/>
              <a:sym typeface="Montserrat SemiBold"/>
            </a:endParaRPr>
          </a:p>
          <a:p>
            <a:pPr indent="0" lvl="0" marL="0" rtl="0" algn="l">
              <a:lnSpc>
                <a:spcPct val="150017"/>
              </a:lnSpc>
              <a:spcBef>
                <a:spcPts val="0"/>
              </a:spcBef>
              <a:spcAft>
                <a:spcPts val="0"/>
              </a:spcAft>
              <a:buNone/>
            </a:pPr>
            <a:r>
              <a:rPr b="1" lang="en" sz="1300">
                <a:solidFill>
                  <a:srgbClr val="FD9D24"/>
                </a:solidFill>
                <a:latin typeface="Montserrat"/>
                <a:ea typeface="Montserrat"/>
                <a:cs typeface="Montserrat"/>
                <a:sym typeface="Montserrat"/>
              </a:rPr>
              <a:t>Market Opportunity / Target Users</a:t>
            </a:r>
            <a:endParaRPr b="1" sz="1300">
              <a:solidFill>
                <a:srgbClr val="FD9D24"/>
              </a:solidFill>
              <a:latin typeface="Montserrat"/>
              <a:ea typeface="Montserrat"/>
              <a:cs typeface="Montserrat"/>
              <a:sym typeface="Montserrat"/>
            </a:endParaRPr>
          </a:p>
          <a:p>
            <a:pPr indent="-311150" lvl="0" marL="457200" rtl="0" algn="l">
              <a:lnSpc>
                <a:spcPct val="150017"/>
              </a:lnSpc>
              <a:spcBef>
                <a:spcPts val="0"/>
              </a:spcBef>
              <a:spcAft>
                <a:spcPts val="0"/>
              </a:spcAft>
              <a:buClr>
                <a:srgbClr val="F4F4F4"/>
              </a:buClr>
              <a:buSzPts val="1300"/>
              <a:buFont typeface="Montserrat SemiBold"/>
              <a:buChar char="-"/>
            </a:pPr>
            <a:r>
              <a:rPr lang="en" sz="1300">
                <a:solidFill>
                  <a:srgbClr val="F4F4F4"/>
                </a:solidFill>
                <a:latin typeface="Montserrat SemiBold"/>
                <a:ea typeface="Montserrat SemiBold"/>
                <a:cs typeface="Montserrat SemiBold"/>
                <a:sym typeface="Montserrat SemiBold"/>
              </a:rPr>
              <a:t>86% of adults get their news from a digital source (Pew)</a:t>
            </a:r>
            <a:endParaRPr sz="1300">
              <a:solidFill>
                <a:srgbClr val="F4F4F4"/>
              </a:solidFill>
              <a:latin typeface="Montserrat SemiBold"/>
              <a:ea typeface="Montserrat SemiBold"/>
              <a:cs typeface="Montserrat SemiBold"/>
              <a:sym typeface="Montserrat SemiBold"/>
            </a:endParaRPr>
          </a:p>
          <a:p>
            <a:pPr indent="-311150" lvl="0" marL="457200" rtl="0" algn="l">
              <a:lnSpc>
                <a:spcPct val="150017"/>
              </a:lnSpc>
              <a:spcBef>
                <a:spcPts val="0"/>
              </a:spcBef>
              <a:spcAft>
                <a:spcPts val="0"/>
              </a:spcAft>
              <a:buClr>
                <a:srgbClr val="F4F4F4"/>
              </a:buClr>
              <a:buSzPts val="1300"/>
              <a:buFont typeface="Montserrat SemiBold"/>
              <a:buChar char="-"/>
            </a:pPr>
            <a:r>
              <a:rPr lang="en" sz="1300">
                <a:solidFill>
                  <a:srgbClr val="F4F4F4"/>
                </a:solidFill>
                <a:latin typeface="Montserrat SemiBold"/>
                <a:ea typeface="Montserrat SemiBold"/>
                <a:cs typeface="Montserrat SemiBold"/>
                <a:sym typeface="Montserrat SemiBold"/>
              </a:rPr>
              <a:t>Total estimated daily circulation of newspapers (both print and digital) is over 20 million.</a:t>
            </a:r>
            <a:endParaRPr b="1" sz="1300">
              <a:solidFill>
                <a:srgbClr val="FD9D24"/>
              </a:solidFill>
              <a:latin typeface="Montserrat"/>
              <a:ea typeface="Montserrat"/>
              <a:cs typeface="Montserrat"/>
              <a:sym typeface="Montserrat"/>
            </a:endParaRPr>
          </a:p>
        </p:txBody>
      </p:sp>
      <p:cxnSp>
        <p:nvCxnSpPr>
          <p:cNvPr id="195" name="Google Shape;195;p31"/>
          <p:cNvCxnSpPr/>
          <p:nvPr/>
        </p:nvCxnSpPr>
        <p:spPr>
          <a:xfrm>
            <a:off x="0" y="659108"/>
            <a:ext cx="9144000" cy="0"/>
          </a:xfrm>
          <a:prstGeom prst="straightConnector1">
            <a:avLst/>
          </a:prstGeom>
          <a:noFill/>
          <a:ln cap="rnd" cmpd="sng" w="9525">
            <a:solidFill>
              <a:srgbClr val="F4F4F4"/>
            </a:solidFill>
            <a:prstDash val="solid"/>
            <a:round/>
            <a:headEnd len="sm" w="sm" type="none"/>
            <a:tailEnd len="sm" w="sm" type="none"/>
          </a:ln>
        </p:spPr>
      </p:cxnSp>
      <p:sp>
        <p:nvSpPr>
          <p:cNvPr id="196" name="Google Shape;196;p31"/>
          <p:cNvSpPr txBox="1"/>
          <p:nvPr/>
        </p:nvSpPr>
        <p:spPr>
          <a:xfrm>
            <a:off x="269600" y="214119"/>
            <a:ext cx="4852500" cy="33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2200">
                <a:solidFill>
                  <a:srgbClr val="FD6925"/>
                </a:solidFill>
                <a:latin typeface="Montserrat"/>
                <a:ea typeface="Montserrat"/>
                <a:cs typeface="Montserrat"/>
                <a:sym typeface="Montserrat"/>
              </a:rPr>
              <a:t>Related Works</a:t>
            </a:r>
            <a:endParaRPr sz="700"/>
          </a:p>
        </p:txBody>
      </p:sp>
      <p:sp>
        <p:nvSpPr>
          <p:cNvPr id="197" name="Google Shape;197;p31"/>
          <p:cNvSpPr txBox="1"/>
          <p:nvPr/>
        </p:nvSpPr>
        <p:spPr>
          <a:xfrm>
            <a:off x="269593" y="4712854"/>
            <a:ext cx="69768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000" u="none" cap="none" strike="noStrike">
                <a:solidFill>
                  <a:srgbClr val="FD9D24"/>
                </a:solidFill>
                <a:latin typeface="Montserrat"/>
                <a:ea typeface="Montserrat"/>
                <a:cs typeface="Montserrat"/>
                <a:sym typeface="Montserrat"/>
              </a:rPr>
              <a:t>Bias Beacon</a:t>
            </a:r>
            <a:endParaRPr sz="700"/>
          </a:p>
        </p:txBody>
      </p:sp>
      <p:sp>
        <p:nvSpPr>
          <p:cNvPr id="198" name="Google Shape;198;p31"/>
          <p:cNvSpPr txBox="1"/>
          <p:nvPr/>
        </p:nvSpPr>
        <p:spPr>
          <a:xfrm>
            <a:off x="269600" y="921125"/>
            <a:ext cx="8288700" cy="21540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lang="en">
                <a:solidFill>
                  <a:srgbClr val="F4F4F4"/>
                </a:solidFill>
                <a:latin typeface="Montserrat SemiBold"/>
                <a:ea typeface="Montserrat SemiBold"/>
                <a:cs typeface="Montserrat SemiBold"/>
                <a:sym typeface="Montserrat SemiBold"/>
              </a:rPr>
              <a:t>Bias has been measured before… but statically.</a:t>
            </a:r>
            <a:endParaRPr>
              <a:solidFill>
                <a:srgbClr val="F4F4F4"/>
              </a:solidFill>
              <a:latin typeface="Montserrat SemiBold"/>
              <a:ea typeface="Montserrat SemiBold"/>
              <a:cs typeface="Montserrat SemiBold"/>
              <a:sym typeface="Montserrat SemiBold"/>
            </a:endParaRPr>
          </a:p>
        </p:txBody>
      </p:sp>
      <p:pic>
        <p:nvPicPr>
          <p:cNvPr id="199" name="Google Shape;199;p31"/>
          <p:cNvPicPr preferRelativeResize="0"/>
          <p:nvPr/>
        </p:nvPicPr>
        <p:blipFill>
          <a:blip r:embed="rId4">
            <a:alphaModFix/>
          </a:blip>
          <a:stretch>
            <a:fillRect/>
          </a:stretch>
        </p:blipFill>
        <p:spPr>
          <a:xfrm>
            <a:off x="5718950" y="659100"/>
            <a:ext cx="3332849" cy="419434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A25"/>
        </a:solidFill>
      </p:bgPr>
    </p:bg>
    <p:spTree>
      <p:nvGrpSpPr>
        <p:cNvPr id="203" name="Shape 203"/>
        <p:cNvGrpSpPr/>
        <p:nvPr/>
      </p:nvGrpSpPr>
      <p:grpSpPr>
        <a:xfrm>
          <a:off x="0" y="0"/>
          <a:ext cx="0" cy="0"/>
          <a:chOff x="0" y="0"/>
          <a:chExt cx="0" cy="0"/>
        </a:xfrm>
      </p:grpSpPr>
      <p:sp>
        <p:nvSpPr>
          <p:cNvPr id="204" name="Google Shape;204;p32"/>
          <p:cNvSpPr txBox="1"/>
          <p:nvPr/>
        </p:nvSpPr>
        <p:spPr>
          <a:xfrm>
            <a:off x="370500" y="917450"/>
            <a:ext cx="4789800" cy="350220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b="1" lang="en" sz="1300">
                <a:solidFill>
                  <a:srgbClr val="FD9D24"/>
                </a:solidFill>
                <a:latin typeface="Montserrat"/>
                <a:ea typeface="Montserrat"/>
                <a:cs typeface="Montserrat"/>
                <a:sym typeface="Montserrat"/>
              </a:rPr>
              <a:t>Our Solution </a:t>
            </a:r>
            <a:r>
              <a:rPr b="1" lang="en" sz="1300">
                <a:solidFill>
                  <a:srgbClr val="FD9D24"/>
                </a:solidFill>
                <a:latin typeface="Montserrat"/>
                <a:ea typeface="Montserrat"/>
                <a:cs typeface="Montserrat"/>
                <a:sym typeface="Montserrat"/>
              </a:rPr>
              <a:t>Differs</a:t>
            </a:r>
            <a:r>
              <a:rPr b="1" lang="en" sz="1300">
                <a:solidFill>
                  <a:srgbClr val="FD9D24"/>
                </a:solidFill>
                <a:latin typeface="Montserrat"/>
                <a:ea typeface="Montserrat"/>
                <a:cs typeface="Montserrat"/>
                <a:sym typeface="Montserrat"/>
              </a:rPr>
              <a:t>:</a:t>
            </a:r>
            <a:r>
              <a:rPr lang="en" sz="1300">
                <a:solidFill>
                  <a:srgbClr val="F4F4F4"/>
                </a:solidFill>
                <a:latin typeface="Montserrat SemiBold"/>
                <a:ea typeface="Montserrat SemiBold"/>
                <a:cs typeface="Montserrat SemiBold"/>
                <a:sym typeface="Montserrat SemiBold"/>
              </a:rPr>
              <a:t> </a:t>
            </a:r>
            <a:endParaRPr sz="1300">
              <a:solidFill>
                <a:srgbClr val="F4F4F4"/>
              </a:solidFill>
              <a:latin typeface="Montserrat SemiBold"/>
              <a:ea typeface="Montserrat SemiBold"/>
              <a:cs typeface="Montserrat SemiBold"/>
              <a:sym typeface="Montserrat SemiBold"/>
            </a:endParaRPr>
          </a:p>
          <a:p>
            <a:pPr indent="-311150" lvl="0" marL="457200" marR="0" rtl="0" algn="l">
              <a:lnSpc>
                <a:spcPct val="150017"/>
              </a:lnSpc>
              <a:spcBef>
                <a:spcPts val="0"/>
              </a:spcBef>
              <a:spcAft>
                <a:spcPts val="0"/>
              </a:spcAft>
              <a:buClr>
                <a:srgbClr val="F4F4F4"/>
              </a:buClr>
              <a:buSzPts val="1300"/>
              <a:buFont typeface="Montserrat SemiBold"/>
              <a:buChar char="-"/>
            </a:pPr>
            <a:r>
              <a:rPr lang="en" sz="1300">
                <a:solidFill>
                  <a:srgbClr val="F4F4F4"/>
                </a:solidFill>
                <a:latin typeface="Montserrat SemiBold"/>
                <a:ea typeface="Montserrat SemiBold"/>
                <a:cs typeface="Montserrat SemiBold"/>
                <a:sym typeface="Montserrat SemiBold"/>
              </a:rPr>
              <a:t>Automates bias detection</a:t>
            </a:r>
            <a:endParaRPr sz="1300">
              <a:solidFill>
                <a:srgbClr val="F4F4F4"/>
              </a:solidFill>
              <a:latin typeface="Montserrat SemiBold"/>
              <a:ea typeface="Montserrat SemiBold"/>
              <a:cs typeface="Montserrat SemiBold"/>
              <a:sym typeface="Montserrat SemiBold"/>
            </a:endParaRPr>
          </a:p>
          <a:p>
            <a:pPr indent="-311150" lvl="1" marL="914400" marR="0" rtl="0" algn="l">
              <a:lnSpc>
                <a:spcPct val="150017"/>
              </a:lnSpc>
              <a:spcBef>
                <a:spcPts val="0"/>
              </a:spcBef>
              <a:spcAft>
                <a:spcPts val="0"/>
              </a:spcAft>
              <a:buClr>
                <a:srgbClr val="F4F4F4"/>
              </a:buClr>
              <a:buSzPts val="1300"/>
              <a:buFont typeface="Montserrat SemiBold"/>
              <a:buChar char="-"/>
            </a:pPr>
            <a:r>
              <a:rPr lang="en" sz="1300">
                <a:solidFill>
                  <a:srgbClr val="F4F4F4"/>
                </a:solidFill>
                <a:latin typeface="Montserrat SemiBold"/>
                <a:ea typeface="Montserrat SemiBold"/>
                <a:cs typeface="Montserrat SemiBold"/>
                <a:sym typeface="Montserrat SemiBold"/>
              </a:rPr>
              <a:t>Removes the need to manually seek out bias rankings</a:t>
            </a:r>
            <a:endParaRPr sz="1300">
              <a:solidFill>
                <a:srgbClr val="F4F4F4"/>
              </a:solidFill>
              <a:latin typeface="Montserrat SemiBold"/>
              <a:ea typeface="Montserrat SemiBold"/>
              <a:cs typeface="Montserrat SemiBold"/>
              <a:sym typeface="Montserrat SemiBold"/>
            </a:endParaRPr>
          </a:p>
          <a:p>
            <a:pPr indent="-311150" lvl="0" marL="457200" marR="0" rtl="0" algn="l">
              <a:lnSpc>
                <a:spcPct val="150017"/>
              </a:lnSpc>
              <a:spcBef>
                <a:spcPts val="0"/>
              </a:spcBef>
              <a:spcAft>
                <a:spcPts val="0"/>
              </a:spcAft>
              <a:buClr>
                <a:srgbClr val="F4F4F4"/>
              </a:buClr>
              <a:buSzPts val="1300"/>
              <a:buFont typeface="Montserrat SemiBold"/>
              <a:buChar char="-"/>
            </a:pPr>
            <a:r>
              <a:rPr lang="en" sz="1300">
                <a:solidFill>
                  <a:srgbClr val="F4F4F4"/>
                </a:solidFill>
                <a:latin typeface="Montserrat SemiBold"/>
                <a:ea typeface="Montserrat SemiBold"/>
                <a:cs typeface="Montserrat SemiBold"/>
                <a:sym typeface="Montserrat SemiBold"/>
              </a:rPr>
              <a:t>Provides content-level real-time bias detection</a:t>
            </a:r>
            <a:endParaRPr sz="1300">
              <a:solidFill>
                <a:srgbClr val="F4F4F4"/>
              </a:solidFill>
              <a:latin typeface="Montserrat SemiBold"/>
              <a:ea typeface="Montserrat SemiBold"/>
              <a:cs typeface="Montserrat SemiBold"/>
              <a:sym typeface="Montserrat SemiBold"/>
            </a:endParaRPr>
          </a:p>
          <a:p>
            <a:pPr indent="-311150" lvl="1" marL="914400" marR="0" rtl="0" algn="l">
              <a:lnSpc>
                <a:spcPct val="150017"/>
              </a:lnSpc>
              <a:spcBef>
                <a:spcPts val="0"/>
              </a:spcBef>
              <a:spcAft>
                <a:spcPts val="0"/>
              </a:spcAft>
              <a:buClr>
                <a:srgbClr val="F4F4F4"/>
              </a:buClr>
              <a:buSzPts val="1300"/>
              <a:buFont typeface="Montserrat SemiBold"/>
              <a:buChar char="-"/>
            </a:pPr>
            <a:r>
              <a:rPr lang="en" sz="1300">
                <a:solidFill>
                  <a:srgbClr val="F4F4F4"/>
                </a:solidFill>
                <a:latin typeface="Montserrat SemiBold"/>
                <a:ea typeface="Montserrat SemiBold"/>
                <a:cs typeface="Montserrat SemiBold"/>
                <a:sym typeface="Montserrat SemiBold"/>
              </a:rPr>
              <a:t>Does not make organizational-level assessments (i.e. “The New York Times is…”)</a:t>
            </a:r>
            <a:endParaRPr sz="1300">
              <a:solidFill>
                <a:srgbClr val="F4F4F4"/>
              </a:solidFill>
              <a:latin typeface="Montserrat SemiBold"/>
              <a:ea typeface="Montserrat SemiBold"/>
              <a:cs typeface="Montserrat SemiBold"/>
              <a:sym typeface="Montserrat SemiBold"/>
            </a:endParaRPr>
          </a:p>
          <a:p>
            <a:pPr indent="-311150" lvl="1" marL="914400" marR="0" rtl="0" algn="l">
              <a:lnSpc>
                <a:spcPct val="150017"/>
              </a:lnSpc>
              <a:spcBef>
                <a:spcPts val="0"/>
              </a:spcBef>
              <a:spcAft>
                <a:spcPts val="0"/>
              </a:spcAft>
              <a:buClr>
                <a:srgbClr val="F4F4F4"/>
              </a:buClr>
              <a:buSzPts val="1300"/>
              <a:buFont typeface="Montserrat SemiBold"/>
              <a:buChar char="-"/>
            </a:pPr>
            <a:r>
              <a:rPr lang="en" sz="1300">
                <a:solidFill>
                  <a:srgbClr val="F4F4F4"/>
                </a:solidFill>
                <a:latin typeface="Montserrat SemiBold"/>
                <a:ea typeface="Montserrat SemiBold"/>
                <a:cs typeface="Montserrat SemiBold"/>
                <a:sym typeface="Montserrat SemiBold"/>
              </a:rPr>
              <a:t>Users no longer have to wait for an article to be fact-checked</a:t>
            </a:r>
            <a:endParaRPr sz="1300">
              <a:solidFill>
                <a:srgbClr val="F4F4F4"/>
              </a:solidFill>
              <a:latin typeface="Montserrat SemiBold"/>
              <a:ea typeface="Montserrat SemiBold"/>
              <a:cs typeface="Montserrat SemiBold"/>
              <a:sym typeface="Montserrat SemiBold"/>
            </a:endParaRPr>
          </a:p>
          <a:p>
            <a:pPr indent="-311150" lvl="0" marL="457200" marR="0" rtl="0" algn="l">
              <a:lnSpc>
                <a:spcPct val="150017"/>
              </a:lnSpc>
              <a:spcBef>
                <a:spcPts val="0"/>
              </a:spcBef>
              <a:spcAft>
                <a:spcPts val="0"/>
              </a:spcAft>
              <a:buClr>
                <a:srgbClr val="F4F4F4"/>
              </a:buClr>
              <a:buSzPts val="1300"/>
              <a:buFont typeface="Montserrat SemiBold"/>
              <a:buChar char="-"/>
            </a:pPr>
            <a:r>
              <a:rPr lang="en" sz="1300">
                <a:solidFill>
                  <a:srgbClr val="F4F4F4"/>
                </a:solidFill>
                <a:latin typeface="Montserrat SemiBold"/>
                <a:ea typeface="Montserrat SemiBold"/>
                <a:cs typeface="Montserrat SemiBold"/>
                <a:sym typeface="Montserrat SemiBold"/>
              </a:rPr>
              <a:t>Set-and-forget… download once</a:t>
            </a:r>
            <a:endParaRPr sz="1300">
              <a:solidFill>
                <a:srgbClr val="F4F4F4"/>
              </a:solidFill>
              <a:latin typeface="Montserrat SemiBold"/>
              <a:ea typeface="Montserrat SemiBold"/>
              <a:cs typeface="Montserrat SemiBold"/>
              <a:sym typeface="Montserrat SemiBold"/>
            </a:endParaRPr>
          </a:p>
          <a:p>
            <a:pPr indent="-311150" lvl="0" marL="457200" marR="0" rtl="0" algn="l">
              <a:lnSpc>
                <a:spcPct val="150017"/>
              </a:lnSpc>
              <a:spcBef>
                <a:spcPts val="0"/>
              </a:spcBef>
              <a:spcAft>
                <a:spcPts val="0"/>
              </a:spcAft>
              <a:buClr>
                <a:srgbClr val="F4F4F4"/>
              </a:buClr>
              <a:buSzPts val="1300"/>
              <a:buFont typeface="Montserrat SemiBold"/>
              <a:buChar char="-"/>
            </a:pPr>
            <a:r>
              <a:rPr lang="en" sz="1300">
                <a:solidFill>
                  <a:srgbClr val="F4F4F4"/>
                </a:solidFill>
                <a:latin typeface="Montserrat SemiBold"/>
                <a:ea typeface="Montserrat SemiBold"/>
                <a:cs typeface="Montserrat SemiBold"/>
                <a:sym typeface="Montserrat SemiBold"/>
              </a:rPr>
              <a:t>Native to the most popular media landscape: Digital media</a:t>
            </a:r>
            <a:endParaRPr sz="1300">
              <a:solidFill>
                <a:srgbClr val="F4F4F4"/>
              </a:solidFill>
              <a:latin typeface="Montserrat SemiBold"/>
              <a:ea typeface="Montserrat SemiBold"/>
              <a:cs typeface="Montserrat SemiBold"/>
              <a:sym typeface="Montserrat SemiBold"/>
            </a:endParaRPr>
          </a:p>
        </p:txBody>
      </p:sp>
      <p:sp>
        <p:nvSpPr>
          <p:cNvPr id="205" name="Google Shape;205;p32"/>
          <p:cNvSpPr txBox="1"/>
          <p:nvPr/>
        </p:nvSpPr>
        <p:spPr>
          <a:xfrm>
            <a:off x="269600" y="826000"/>
            <a:ext cx="4989000" cy="21540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t/>
            </a:r>
            <a:endParaRPr>
              <a:solidFill>
                <a:schemeClr val="lt1"/>
              </a:solidFill>
              <a:latin typeface="Montserrat SemiBold"/>
              <a:ea typeface="Montserrat SemiBold"/>
              <a:cs typeface="Montserrat SemiBold"/>
              <a:sym typeface="Montserrat SemiBold"/>
            </a:endParaRPr>
          </a:p>
        </p:txBody>
      </p:sp>
      <p:cxnSp>
        <p:nvCxnSpPr>
          <p:cNvPr id="206" name="Google Shape;206;p32"/>
          <p:cNvCxnSpPr/>
          <p:nvPr/>
        </p:nvCxnSpPr>
        <p:spPr>
          <a:xfrm>
            <a:off x="0" y="659108"/>
            <a:ext cx="9144000" cy="0"/>
          </a:xfrm>
          <a:prstGeom prst="straightConnector1">
            <a:avLst/>
          </a:prstGeom>
          <a:noFill/>
          <a:ln cap="rnd" cmpd="sng" w="9525">
            <a:solidFill>
              <a:srgbClr val="F4F4F4"/>
            </a:solidFill>
            <a:prstDash val="solid"/>
            <a:round/>
            <a:headEnd len="sm" w="sm" type="none"/>
            <a:tailEnd len="sm" w="sm" type="none"/>
          </a:ln>
        </p:spPr>
      </p:cxnSp>
      <p:sp>
        <p:nvSpPr>
          <p:cNvPr id="207" name="Google Shape;207;p32"/>
          <p:cNvSpPr txBox="1"/>
          <p:nvPr/>
        </p:nvSpPr>
        <p:spPr>
          <a:xfrm>
            <a:off x="269600" y="214125"/>
            <a:ext cx="7655100" cy="33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2200">
                <a:solidFill>
                  <a:srgbClr val="FD6925"/>
                </a:solidFill>
                <a:latin typeface="Montserrat"/>
                <a:ea typeface="Montserrat"/>
                <a:cs typeface="Montserrat"/>
                <a:sym typeface="Montserrat"/>
              </a:rPr>
              <a:t>Our Solution</a:t>
            </a:r>
            <a:endParaRPr sz="700"/>
          </a:p>
        </p:txBody>
      </p:sp>
      <p:sp>
        <p:nvSpPr>
          <p:cNvPr id="208" name="Google Shape;208;p32"/>
          <p:cNvSpPr txBox="1"/>
          <p:nvPr/>
        </p:nvSpPr>
        <p:spPr>
          <a:xfrm>
            <a:off x="269593" y="4712854"/>
            <a:ext cx="69768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000" u="none" cap="none" strike="noStrike">
                <a:solidFill>
                  <a:srgbClr val="FD9D24"/>
                </a:solidFill>
                <a:latin typeface="Montserrat"/>
                <a:ea typeface="Montserrat"/>
                <a:cs typeface="Montserrat"/>
                <a:sym typeface="Montserrat"/>
              </a:rPr>
              <a:t>Bias Beacon</a:t>
            </a:r>
            <a:endParaRPr sz="700"/>
          </a:p>
        </p:txBody>
      </p:sp>
      <p:pic>
        <p:nvPicPr>
          <p:cNvPr id="209" name="Google Shape;209;p32"/>
          <p:cNvPicPr preferRelativeResize="0"/>
          <p:nvPr/>
        </p:nvPicPr>
        <p:blipFill>
          <a:blip r:embed="rId3">
            <a:alphaModFix/>
          </a:blip>
          <a:stretch>
            <a:fillRect/>
          </a:stretch>
        </p:blipFill>
        <p:spPr>
          <a:xfrm>
            <a:off x="7250975" y="989463"/>
            <a:ext cx="1905250" cy="1905226"/>
          </a:xfrm>
          <a:prstGeom prst="rect">
            <a:avLst/>
          </a:prstGeom>
          <a:noFill/>
          <a:ln>
            <a:noFill/>
          </a:ln>
        </p:spPr>
      </p:pic>
      <p:sp>
        <p:nvSpPr>
          <p:cNvPr id="210" name="Google Shape;210;p32"/>
          <p:cNvSpPr/>
          <p:nvPr/>
        </p:nvSpPr>
        <p:spPr>
          <a:xfrm>
            <a:off x="6647650" y="2010425"/>
            <a:ext cx="931500" cy="403200"/>
          </a:xfrm>
          <a:prstGeom prst="bentArrow">
            <a:avLst>
              <a:gd fmla="val 25000" name="adj1"/>
              <a:gd fmla="val 25000" name="adj2"/>
              <a:gd fmla="val 25000" name="adj3"/>
              <a:gd fmla="val 43750" name="adj4"/>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11" name="Google Shape;211;p32"/>
          <p:cNvSpPr/>
          <p:nvPr/>
        </p:nvSpPr>
        <p:spPr>
          <a:xfrm rot="10800000">
            <a:off x="7898300" y="2571750"/>
            <a:ext cx="736800" cy="403200"/>
          </a:xfrm>
          <a:prstGeom prst="bentArrow">
            <a:avLst>
              <a:gd fmla="val 25000" name="adj1"/>
              <a:gd fmla="val 25000" name="adj2"/>
              <a:gd fmla="val 25000" name="adj3"/>
              <a:gd fmla="val 43750" name="adj4"/>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12" name="Google Shape;212;p32"/>
          <p:cNvPicPr preferRelativeResize="0"/>
          <p:nvPr/>
        </p:nvPicPr>
        <p:blipFill>
          <a:blip r:embed="rId4">
            <a:alphaModFix/>
          </a:blip>
          <a:stretch>
            <a:fillRect/>
          </a:stretch>
        </p:blipFill>
        <p:spPr>
          <a:xfrm>
            <a:off x="5024227" y="2010425"/>
            <a:ext cx="2171725" cy="2171725"/>
          </a:xfrm>
          <a:prstGeom prst="rect">
            <a:avLst/>
          </a:prstGeom>
          <a:noFill/>
          <a:ln>
            <a:noFill/>
          </a:ln>
        </p:spPr>
      </p:pic>
      <p:pic>
        <p:nvPicPr>
          <p:cNvPr id="213" name="Google Shape;213;p32"/>
          <p:cNvPicPr preferRelativeResize="0"/>
          <p:nvPr/>
        </p:nvPicPr>
        <p:blipFill>
          <a:blip r:embed="rId5">
            <a:alphaModFix/>
          </a:blip>
          <a:stretch>
            <a:fillRect/>
          </a:stretch>
        </p:blipFill>
        <p:spPr>
          <a:xfrm>
            <a:off x="7322150" y="2571750"/>
            <a:ext cx="513050" cy="513050"/>
          </a:xfrm>
          <a:prstGeom prst="rect">
            <a:avLst/>
          </a:prstGeom>
          <a:noFill/>
          <a:ln>
            <a:noFill/>
          </a:ln>
        </p:spPr>
      </p:pic>
      <p:sp>
        <p:nvSpPr>
          <p:cNvPr id="214" name="Google Shape;214;p32"/>
          <p:cNvSpPr/>
          <p:nvPr/>
        </p:nvSpPr>
        <p:spPr>
          <a:xfrm rot="10800000">
            <a:off x="6758650" y="2733475"/>
            <a:ext cx="500400" cy="189600"/>
          </a:xfrm>
          <a:prstGeom prst="rightArrow">
            <a:avLst>
              <a:gd fmla="val 50000" name="adj1"/>
              <a:gd fmla="val 50000" name="adj2"/>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A25"/>
        </a:solidFill>
      </p:bgPr>
    </p:bg>
    <p:spTree>
      <p:nvGrpSpPr>
        <p:cNvPr id="218" name="Shape 218"/>
        <p:cNvGrpSpPr/>
        <p:nvPr/>
      </p:nvGrpSpPr>
      <p:grpSpPr>
        <a:xfrm>
          <a:off x="0" y="0"/>
          <a:ext cx="0" cy="0"/>
          <a:chOff x="0" y="0"/>
          <a:chExt cx="0" cy="0"/>
        </a:xfrm>
      </p:grpSpPr>
      <p:sp>
        <p:nvSpPr>
          <p:cNvPr id="219" name="Google Shape;219;p33"/>
          <p:cNvSpPr txBox="1"/>
          <p:nvPr/>
        </p:nvSpPr>
        <p:spPr>
          <a:xfrm>
            <a:off x="269600" y="826000"/>
            <a:ext cx="4989000" cy="21540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t/>
            </a:r>
            <a:endParaRPr>
              <a:solidFill>
                <a:schemeClr val="lt1"/>
              </a:solidFill>
              <a:latin typeface="Montserrat SemiBold"/>
              <a:ea typeface="Montserrat SemiBold"/>
              <a:cs typeface="Montserrat SemiBold"/>
              <a:sym typeface="Montserrat SemiBold"/>
            </a:endParaRPr>
          </a:p>
        </p:txBody>
      </p:sp>
      <p:cxnSp>
        <p:nvCxnSpPr>
          <p:cNvPr id="220" name="Google Shape;220;p33"/>
          <p:cNvCxnSpPr/>
          <p:nvPr/>
        </p:nvCxnSpPr>
        <p:spPr>
          <a:xfrm>
            <a:off x="0" y="659108"/>
            <a:ext cx="9144000" cy="0"/>
          </a:xfrm>
          <a:prstGeom prst="straightConnector1">
            <a:avLst/>
          </a:prstGeom>
          <a:noFill/>
          <a:ln cap="rnd" cmpd="sng" w="9525">
            <a:solidFill>
              <a:srgbClr val="F4F4F4"/>
            </a:solidFill>
            <a:prstDash val="solid"/>
            <a:round/>
            <a:headEnd len="sm" w="sm" type="none"/>
            <a:tailEnd len="sm" w="sm" type="none"/>
          </a:ln>
        </p:spPr>
      </p:cxnSp>
      <p:sp>
        <p:nvSpPr>
          <p:cNvPr id="221" name="Google Shape;221;p33"/>
          <p:cNvSpPr txBox="1"/>
          <p:nvPr/>
        </p:nvSpPr>
        <p:spPr>
          <a:xfrm>
            <a:off x="269600" y="214125"/>
            <a:ext cx="7655100" cy="33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2200">
                <a:solidFill>
                  <a:srgbClr val="FD6925"/>
                </a:solidFill>
                <a:latin typeface="Montserrat"/>
                <a:ea typeface="Montserrat"/>
                <a:cs typeface="Montserrat"/>
                <a:sym typeface="Montserrat"/>
              </a:rPr>
              <a:t>The Solution</a:t>
            </a:r>
            <a:endParaRPr sz="700"/>
          </a:p>
        </p:txBody>
      </p:sp>
      <p:sp>
        <p:nvSpPr>
          <p:cNvPr id="222" name="Google Shape;222;p33"/>
          <p:cNvSpPr txBox="1"/>
          <p:nvPr/>
        </p:nvSpPr>
        <p:spPr>
          <a:xfrm>
            <a:off x="269593" y="4712854"/>
            <a:ext cx="69768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000" u="none" cap="none" strike="noStrike">
                <a:solidFill>
                  <a:srgbClr val="FD9D24"/>
                </a:solidFill>
                <a:latin typeface="Montserrat"/>
                <a:ea typeface="Montserrat"/>
                <a:cs typeface="Montserrat"/>
                <a:sym typeface="Montserrat"/>
              </a:rPr>
              <a:t>Bias Beacon</a:t>
            </a:r>
            <a:endParaRPr sz="700"/>
          </a:p>
        </p:txBody>
      </p:sp>
      <p:sp>
        <p:nvSpPr>
          <p:cNvPr id="223" name="Google Shape;223;p33"/>
          <p:cNvSpPr txBox="1"/>
          <p:nvPr/>
        </p:nvSpPr>
        <p:spPr>
          <a:xfrm>
            <a:off x="298500" y="826000"/>
            <a:ext cx="8547000" cy="86730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lang="en" sz="1200">
                <a:solidFill>
                  <a:srgbClr val="F4F4F4"/>
                </a:solidFill>
                <a:latin typeface="Montserrat SemiBold"/>
                <a:ea typeface="Montserrat SemiBold"/>
                <a:cs typeface="Montserrat SemiBold"/>
                <a:sym typeface="Montserrat SemiBold"/>
              </a:rPr>
              <a:t>A downloadable Google Chrome plugin that identifies biases and informs the readers.</a:t>
            </a:r>
            <a:endParaRPr sz="1200">
              <a:solidFill>
                <a:srgbClr val="F4F4F4"/>
              </a:solidFill>
              <a:latin typeface="Montserrat SemiBold"/>
              <a:ea typeface="Montserrat SemiBold"/>
              <a:cs typeface="Montserrat SemiBold"/>
              <a:sym typeface="Montserrat SemiBold"/>
            </a:endParaRPr>
          </a:p>
          <a:p>
            <a:pPr indent="-304800" lvl="0" marL="457200" marR="0" rtl="0" algn="l">
              <a:lnSpc>
                <a:spcPct val="150017"/>
              </a:lnSpc>
              <a:spcBef>
                <a:spcPts val="0"/>
              </a:spcBef>
              <a:spcAft>
                <a:spcPts val="0"/>
              </a:spcAft>
              <a:buClr>
                <a:srgbClr val="F4F4F4"/>
              </a:buClr>
              <a:buSzPts val="1200"/>
              <a:buFont typeface="Montserrat SemiBold"/>
              <a:buChar char="●"/>
            </a:pPr>
            <a:r>
              <a:rPr b="1" lang="en" sz="1200">
                <a:solidFill>
                  <a:srgbClr val="FD9D24"/>
                </a:solidFill>
                <a:latin typeface="Montserrat"/>
                <a:ea typeface="Montserrat"/>
                <a:cs typeface="Montserrat"/>
                <a:sym typeface="Montserrat"/>
              </a:rPr>
              <a:t>Our Goal: </a:t>
            </a:r>
            <a:r>
              <a:rPr lang="en" sz="1200">
                <a:solidFill>
                  <a:srgbClr val="FFFFFF"/>
                </a:solidFill>
                <a:latin typeface="Montserrat SemiBold"/>
                <a:ea typeface="Montserrat SemiBold"/>
                <a:cs typeface="Montserrat SemiBold"/>
                <a:sym typeface="Montserrat SemiBold"/>
              </a:rPr>
              <a:t>Inform readers to increase literacy / awareness, improve transparency</a:t>
            </a:r>
            <a:endParaRPr sz="1200">
              <a:solidFill>
                <a:srgbClr val="FFFFFF"/>
              </a:solidFill>
              <a:latin typeface="Montserrat SemiBold"/>
              <a:ea typeface="Montserrat SemiBold"/>
              <a:cs typeface="Montserrat SemiBold"/>
              <a:sym typeface="Montserrat SemiBold"/>
            </a:endParaRPr>
          </a:p>
          <a:p>
            <a:pPr indent="0" lvl="0" marL="0" rtl="0" algn="l">
              <a:lnSpc>
                <a:spcPct val="150017"/>
              </a:lnSpc>
              <a:spcBef>
                <a:spcPts val="1000"/>
              </a:spcBef>
              <a:spcAft>
                <a:spcPts val="0"/>
              </a:spcAft>
              <a:buNone/>
            </a:pPr>
            <a:r>
              <a:t/>
            </a:r>
            <a:endParaRPr sz="1200">
              <a:solidFill>
                <a:srgbClr val="FFFFFF"/>
              </a:solidFill>
              <a:latin typeface="Montserrat SemiBold"/>
              <a:ea typeface="Montserrat SemiBold"/>
              <a:cs typeface="Montserrat SemiBold"/>
              <a:sym typeface="Montserrat SemiBold"/>
            </a:endParaRPr>
          </a:p>
        </p:txBody>
      </p:sp>
      <p:pic>
        <p:nvPicPr>
          <p:cNvPr id="224" name="Google Shape;224;p33"/>
          <p:cNvPicPr preferRelativeResize="0"/>
          <p:nvPr/>
        </p:nvPicPr>
        <p:blipFill>
          <a:blip r:embed="rId3">
            <a:alphaModFix/>
          </a:blip>
          <a:stretch>
            <a:fillRect/>
          </a:stretch>
        </p:blipFill>
        <p:spPr>
          <a:xfrm>
            <a:off x="1625699" y="1540550"/>
            <a:ext cx="5892603" cy="3254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